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0" r:id="rId3"/>
    <p:sldId id="268" r:id="rId4"/>
    <p:sldId id="257" r:id="rId5"/>
    <p:sldId id="266" r:id="rId6"/>
    <p:sldId id="282" r:id="rId7"/>
    <p:sldId id="258" r:id="rId8"/>
    <p:sldId id="269" r:id="rId9"/>
    <p:sldId id="259" r:id="rId10"/>
    <p:sldId id="260" r:id="rId11"/>
    <p:sldId id="261" r:id="rId12"/>
    <p:sldId id="271" r:id="rId13"/>
    <p:sldId id="272" r:id="rId14"/>
    <p:sldId id="273" r:id="rId15"/>
    <p:sldId id="274" r:id="rId16"/>
    <p:sldId id="275" r:id="rId17"/>
    <p:sldId id="277" r:id="rId18"/>
    <p:sldId id="278" r:id="rId19"/>
    <p:sldId id="279" r:id="rId20"/>
    <p:sldId id="283" r:id="rId21"/>
    <p:sldId id="280" r:id="rId22"/>
    <p:sldId id="262" r:id="rId23"/>
    <p:sldId id="281" r:id="rId24"/>
    <p:sldId id="263"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87" d="100"/>
          <a:sy n="87" d="100"/>
        </p:scale>
        <p:origin x="-1915" y="-8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91905F1A-ECAD-4FEE-B548-8ED8B34CE3E6}" type="datetimeFigureOut">
              <a:rPr lang="pl-PL" smtClean="0"/>
              <a:pPr/>
              <a:t>25.09.2022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 xmlns:p14="http://schemas.microsoft.com/office/powerpoint/2010/main" val="1567740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1905F1A-ECAD-4FEE-B548-8ED8B34CE3E6}" type="datetimeFigureOut">
              <a:rPr lang="pl-PL" smtClean="0"/>
              <a:pPr/>
              <a:t>25.09.2022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 xmlns:p14="http://schemas.microsoft.com/office/powerpoint/2010/main" val="1693949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1905F1A-ECAD-4FEE-B548-8ED8B34CE3E6}" type="datetimeFigureOut">
              <a:rPr lang="pl-PL" smtClean="0"/>
              <a:pPr/>
              <a:t>25.09.2022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 xmlns:p14="http://schemas.microsoft.com/office/powerpoint/2010/main" val="63044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1905F1A-ECAD-4FEE-B548-8ED8B34CE3E6}" type="datetimeFigureOut">
              <a:rPr lang="pl-PL" smtClean="0"/>
              <a:pPr/>
              <a:t>25.09.2022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 xmlns:p14="http://schemas.microsoft.com/office/powerpoint/2010/main" val="1949251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91905F1A-ECAD-4FEE-B548-8ED8B34CE3E6}" type="datetimeFigureOut">
              <a:rPr lang="pl-PL" smtClean="0"/>
              <a:pPr/>
              <a:t>25.09.2022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 xmlns:p14="http://schemas.microsoft.com/office/powerpoint/2010/main" val="2691980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91905F1A-ECAD-4FEE-B548-8ED8B34CE3E6}" type="datetimeFigureOut">
              <a:rPr lang="pl-PL" smtClean="0"/>
              <a:pPr/>
              <a:t>25.09.2022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 xmlns:p14="http://schemas.microsoft.com/office/powerpoint/2010/main" val="26214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91905F1A-ECAD-4FEE-B548-8ED8B34CE3E6}" type="datetimeFigureOut">
              <a:rPr lang="pl-PL" smtClean="0"/>
              <a:pPr/>
              <a:t>25.09.2022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 xmlns:p14="http://schemas.microsoft.com/office/powerpoint/2010/main" val="338694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91905F1A-ECAD-4FEE-B548-8ED8B34CE3E6}" type="datetimeFigureOut">
              <a:rPr lang="pl-PL" smtClean="0"/>
              <a:pPr/>
              <a:t>25.09.2022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 xmlns:p14="http://schemas.microsoft.com/office/powerpoint/2010/main" val="2725849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1905F1A-ECAD-4FEE-B548-8ED8B34CE3E6}" type="datetimeFigureOut">
              <a:rPr lang="pl-PL" smtClean="0"/>
              <a:pPr/>
              <a:t>25.09.2022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 xmlns:p14="http://schemas.microsoft.com/office/powerpoint/2010/main" val="1657890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1905F1A-ECAD-4FEE-B548-8ED8B34CE3E6}" type="datetimeFigureOut">
              <a:rPr lang="pl-PL" smtClean="0"/>
              <a:pPr/>
              <a:t>25.09.2022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 xmlns:p14="http://schemas.microsoft.com/office/powerpoint/2010/main" val="1088445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1905F1A-ECAD-4FEE-B548-8ED8B34CE3E6}" type="datetimeFigureOut">
              <a:rPr lang="pl-PL" smtClean="0"/>
              <a:pPr/>
              <a:t>25.09.2022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64F6102-CAFA-4569-A1B7-E18B8BB4640C}" type="slidenum">
              <a:rPr lang="pl-PL" smtClean="0"/>
              <a:pPr/>
              <a:t>‹#›</a:t>
            </a:fld>
            <a:endParaRPr lang="pl-PL"/>
          </a:p>
        </p:txBody>
      </p:sp>
    </p:spTree>
    <p:extLst>
      <p:ext uri="{BB962C8B-B14F-4D97-AF65-F5344CB8AC3E}">
        <p14:creationId xmlns="" xmlns:p14="http://schemas.microsoft.com/office/powerpoint/2010/main" val="1794147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905F1A-ECAD-4FEE-B548-8ED8B34CE3E6}" type="datetimeFigureOut">
              <a:rPr lang="pl-PL" smtClean="0"/>
              <a:pPr/>
              <a:t>25.09.2022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F6102-CAFA-4569-A1B7-E18B8BB4640C}" type="slidenum">
              <a:rPr lang="pl-PL" smtClean="0"/>
              <a:pPr/>
              <a:t>‹#›</a:t>
            </a:fld>
            <a:endParaRPr lang="pl-PL"/>
          </a:p>
        </p:txBody>
      </p:sp>
    </p:spTree>
    <p:extLst>
      <p:ext uri="{BB962C8B-B14F-4D97-AF65-F5344CB8AC3E}">
        <p14:creationId xmlns="" xmlns:p14="http://schemas.microsoft.com/office/powerpoint/2010/main" val="2035199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dirty="0"/>
          </a:p>
        </p:txBody>
      </p:sp>
      <p:sp>
        <p:nvSpPr>
          <p:cNvPr id="3" name="Podtytuł 2"/>
          <p:cNvSpPr>
            <a:spLocks noGrp="1"/>
          </p:cNvSpPr>
          <p:nvPr>
            <p:ph type="subTitle" idx="1"/>
          </p:nvPr>
        </p:nvSpPr>
        <p:spPr>
          <a:xfrm>
            <a:off x="1371600" y="4658496"/>
            <a:ext cx="6400800" cy="1578816"/>
          </a:xfrm>
        </p:spPr>
        <p:txBody>
          <a:bodyPr>
            <a:normAutofit lnSpcReduction="10000"/>
          </a:bodyPr>
          <a:lstStyle/>
          <a:p>
            <a:r>
              <a:rPr lang="pl-PL" sz="10000" b="1" dirty="0" smtClean="0"/>
              <a:t>2023</a:t>
            </a:r>
            <a:endParaRPr lang="pl-PL" sz="10000" b="1" dirty="0" smtClean="0"/>
          </a:p>
          <a:p>
            <a:endParaRPr lang="pl-PL" dirty="0"/>
          </a:p>
        </p:txBody>
      </p:sp>
      <p:pic>
        <p:nvPicPr>
          <p:cNvPr id="2052"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71600" y="1285876"/>
            <a:ext cx="7344816" cy="337262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800634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Ogólne zasady obowiązujące na egzaminie ósmoklasisty</a:t>
            </a:r>
            <a:endParaRPr lang="pl-PL" b="1" dirty="0"/>
          </a:p>
        </p:txBody>
      </p:sp>
      <p:sp>
        <p:nvSpPr>
          <p:cNvPr id="3" name="Symbol zastępczy zawartości 2"/>
          <p:cNvSpPr>
            <a:spLocks noGrp="1"/>
          </p:cNvSpPr>
          <p:nvPr>
            <p:ph idx="1"/>
          </p:nvPr>
        </p:nvSpPr>
        <p:spPr/>
        <p:txBody>
          <a:bodyPr>
            <a:normAutofit/>
          </a:bodyPr>
          <a:lstStyle/>
          <a:p>
            <a:pPr marL="0" indent="0">
              <a:buNone/>
            </a:pPr>
            <a:endParaRPr lang="pl-PL" sz="2700" dirty="0" smtClean="0"/>
          </a:p>
          <a:p>
            <a:pPr marL="0" indent="0">
              <a:buNone/>
            </a:pPr>
            <a:r>
              <a:rPr lang="pl-PL" sz="2700" dirty="0" smtClean="0"/>
              <a:t>6. Zdający (poza uczniami, którym dostosowuje się warunki egzaminu) podczas każdej części egzaminu będą nanosić odpowiedzi na kartę odpowiedzi poprzez zamalowanie czarnym długopisem odpowiedniej kratki     ( jeśli się pomylą, mogą odpowiedź błędną wziąć w kółko i zaznaczyć poprawną). Zadania otwarte </a:t>
            </a:r>
            <a:r>
              <a:rPr lang="pl-PL" sz="2700" dirty="0"/>
              <a:t>k</a:t>
            </a:r>
            <a:r>
              <a:rPr lang="pl-PL" sz="2700" dirty="0" smtClean="0"/>
              <a:t>ażdy uczeń będzie wykonywać na wyznaczonych do tego kartach zadań egzaminacyjnych.</a:t>
            </a:r>
          </a:p>
          <a:p>
            <a:endParaRPr lang="pl-PL" dirty="0" smtClean="0"/>
          </a:p>
          <a:p>
            <a:endParaRPr lang="pl-PL" dirty="0"/>
          </a:p>
        </p:txBody>
      </p:sp>
    </p:spTree>
    <p:extLst>
      <p:ext uri="{BB962C8B-B14F-4D97-AF65-F5344CB8AC3E}">
        <p14:creationId xmlns="" xmlns:p14="http://schemas.microsoft.com/office/powerpoint/2010/main" val="2012284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Ogólne zasady obowiązujące na egzaminie ósmoklasisty</a:t>
            </a:r>
            <a:endParaRPr lang="pl-PL" b="1" dirty="0"/>
          </a:p>
        </p:txBody>
      </p:sp>
      <p:sp>
        <p:nvSpPr>
          <p:cNvPr id="3" name="Symbol zastępczy zawartości 2"/>
          <p:cNvSpPr>
            <a:spLocks noGrp="1"/>
          </p:cNvSpPr>
          <p:nvPr>
            <p:ph idx="1"/>
          </p:nvPr>
        </p:nvSpPr>
        <p:spPr/>
        <p:txBody>
          <a:bodyPr/>
          <a:lstStyle/>
          <a:p>
            <a:pPr marL="0" indent="0">
              <a:buNone/>
            </a:pPr>
            <a:endParaRPr lang="pl-PL" sz="2800" dirty="0" smtClean="0"/>
          </a:p>
          <a:p>
            <a:pPr marL="0" indent="0">
              <a:buNone/>
            </a:pPr>
            <a:r>
              <a:rPr lang="pl-PL" sz="2800" dirty="0" smtClean="0"/>
              <a:t>7. Należy rozwiązywać zadania samodzielnie. </a:t>
            </a:r>
            <a:r>
              <a:rPr lang="pl-PL" sz="2800" dirty="0" smtClean="0"/>
              <a:t>                  W sytuacji</a:t>
            </a:r>
            <a:r>
              <a:rPr lang="pl-PL" sz="2800" dirty="0" smtClean="0"/>
              <a:t>, gdy uczniowi zostanie udowodnione niesamodzielne wykonywanie zadań egzaminacyjnych, jego egzamin zostaje przerwany i uczeń może go zdawać w drugim terminie</a:t>
            </a:r>
            <a:r>
              <a:rPr lang="pl-PL" sz="2800" dirty="0"/>
              <a:t>.</a:t>
            </a:r>
            <a:endParaRPr lang="pl-PL" sz="2800" dirty="0" smtClean="0"/>
          </a:p>
          <a:p>
            <a:endParaRPr lang="pl-PL" dirty="0" smtClean="0"/>
          </a:p>
          <a:p>
            <a:endParaRPr lang="pl-PL" dirty="0"/>
          </a:p>
        </p:txBody>
      </p:sp>
    </p:spTree>
    <p:extLst>
      <p:ext uri="{BB962C8B-B14F-4D97-AF65-F5344CB8AC3E}">
        <p14:creationId xmlns="" xmlns:p14="http://schemas.microsoft.com/office/powerpoint/2010/main" val="3613442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1426170"/>
          </a:xfrm>
        </p:spPr>
        <p:txBody>
          <a:bodyPr>
            <a:noAutofit/>
          </a:bodyPr>
          <a:lstStyle/>
          <a:p>
            <a:r>
              <a:rPr lang="pl-PL" sz="3600" b="1" dirty="0" smtClean="0"/>
              <a:t>Uprawnieni </a:t>
            </a:r>
            <a:r>
              <a:rPr lang="pl-PL" sz="3600" b="1" dirty="0" smtClean="0"/>
              <a:t>do </a:t>
            </a:r>
            <a:r>
              <a:rPr lang="pl-PL" sz="3600" b="1" dirty="0" smtClean="0"/>
              <a:t>dostosowań warunków i form przeprowadzenia egzaminu ósmoklasisty są: </a:t>
            </a:r>
            <a:endParaRPr lang="pl-PL" sz="3600" b="1" dirty="0"/>
          </a:p>
        </p:txBody>
      </p:sp>
      <p:sp>
        <p:nvSpPr>
          <p:cNvPr id="3" name="Symbol zastępczy zawartości 2"/>
          <p:cNvSpPr>
            <a:spLocks noGrp="1"/>
          </p:cNvSpPr>
          <p:nvPr>
            <p:ph idx="1"/>
          </p:nvPr>
        </p:nvSpPr>
        <p:spPr/>
        <p:txBody>
          <a:bodyPr>
            <a:normAutofit fontScale="92500" lnSpcReduction="10000"/>
          </a:bodyPr>
          <a:lstStyle/>
          <a:p>
            <a:pPr marL="0" indent="0">
              <a:buNone/>
            </a:pPr>
            <a:endParaRPr lang="pl-PL" sz="2800" dirty="0" smtClean="0"/>
          </a:p>
          <a:p>
            <a:pPr marL="0" indent="0">
              <a:buNone/>
            </a:pPr>
            <a:r>
              <a:rPr lang="pl-PL" sz="2800" dirty="0" smtClean="0"/>
              <a:t>- u</a:t>
            </a:r>
            <a:r>
              <a:rPr lang="pl-PL" sz="2800" dirty="0" smtClean="0"/>
              <a:t>czniowie </a:t>
            </a:r>
            <a:r>
              <a:rPr lang="pl-PL" sz="2800" dirty="0" smtClean="0"/>
              <a:t>ze specjalnymi potrzebami edukacyjnymi, w tym niepełnosprawni,  niedostosowani społecznie oraz zagrożeni niedostosowaniem </a:t>
            </a:r>
            <a:r>
              <a:rPr lang="pl-PL" sz="2800" dirty="0" smtClean="0"/>
              <a:t>społecznym; </a:t>
            </a:r>
          </a:p>
          <a:p>
            <a:pPr marL="0" indent="0">
              <a:buNone/>
            </a:pPr>
            <a:r>
              <a:rPr lang="pl-PL" sz="2800" dirty="0" smtClean="0"/>
              <a:t>- uczniowie, </a:t>
            </a:r>
            <a:r>
              <a:rPr lang="pl-PL" sz="2800" dirty="0" smtClean="0"/>
              <a:t>o których mowa w art. 165 ust. 1 ustawy z dnia 14 grudnia 2016 r. Prawo </a:t>
            </a:r>
            <a:r>
              <a:rPr lang="pl-PL" sz="2800" dirty="0" smtClean="0"/>
              <a:t>oświatowe</a:t>
            </a:r>
            <a:r>
              <a:rPr lang="pl-PL" sz="2800" dirty="0" smtClean="0"/>
              <a:t> </a:t>
            </a:r>
            <a:r>
              <a:rPr lang="pl-PL" sz="2800" dirty="0" smtClean="0"/>
              <a:t>(cudzoziemców</a:t>
            </a:r>
            <a:r>
              <a:rPr lang="pl-PL" sz="2800" dirty="0" smtClean="0"/>
              <a:t>);</a:t>
            </a:r>
          </a:p>
          <a:p>
            <a:pPr marL="0" indent="0">
              <a:buNone/>
            </a:pPr>
            <a:r>
              <a:rPr lang="pl-PL" sz="2800" dirty="0" smtClean="0"/>
              <a:t>- </a:t>
            </a:r>
            <a:r>
              <a:rPr lang="pl-PL" sz="2800" dirty="0" smtClean="0"/>
              <a:t>uczniowie </a:t>
            </a:r>
            <a:r>
              <a:rPr lang="pl-PL" sz="2800" dirty="0" smtClean="0"/>
              <a:t>– </a:t>
            </a:r>
            <a:r>
              <a:rPr lang="pl-PL" sz="2800" dirty="0" smtClean="0"/>
              <a:t>obywatele Ukrainy</a:t>
            </a:r>
            <a:r>
              <a:rPr lang="pl-PL" sz="2800" dirty="0" smtClean="0"/>
              <a:t>, których pobyt na terytorium Rzeczypospolitej Polskiej jest uznawany za legalny na podstawie art. 2 ust. 1 ustawy z dnia 12 marca 2022 r. o pomocy obywatelom Ukrainy w związku z konfliktem zbrojnym na terytorium tego </a:t>
            </a:r>
            <a:r>
              <a:rPr lang="pl-PL" sz="2800" dirty="0" smtClean="0"/>
              <a:t>państwa.</a:t>
            </a:r>
            <a:endParaRPr lang="pl-PL" sz="2800" dirty="0"/>
          </a:p>
        </p:txBody>
      </p:sp>
    </p:spTree>
    <p:extLst>
      <p:ext uri="{BB962C8B-B14F-4D97-AF65-F5344CB8AC3E}">
        <p14:creationId xmlns="" xmlns:p14="http://schemas.microsoft.com/office/powerpoint/2010/main" val="2797940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Dostosowanie form egzaminu ósmoklasisty</a:t>
            </a:r>
            <a:endParaRPr lang="pl-PL" b="1" dirty="0"/>
          </a:p>
        </p:txBody>
      </p:sp>
      <p:sp>
        <p:nvSpPr>
          <p:cNvPr id="3" name="Symbol zastępczy zawartości 2"/>
          <p:cNvSpPr>
            <a:spLocks noGrp="1"/>
          </p:cNvSpPr>
          <p:nvPr>
            <p:ph idx="1"/>
          </p:nvPr>
        </p:nvSpPr>
        <p:spPr/>
        <p:txBody>
          <a:bodyPr>
            <a:normAutofit/>
          </a:bodyPr>
          <a:lstStyle/>
          <a:p>
            <a:pPr marL="0" indent="0">
              <a:buNone/>
            </a:pPr>
            <a:r>
              <a:rPr lang="pl-PL" sz="2800" dirty="0" smtClean="0"/>
              <a:t>Polega na przygotowaniu odrębnych arkuszy dostosowanych do potrzeb i możliwości zdających.</a:t>
            </a:r>
          </a:p>
          <a:p>
            <a:pPr marL="0" indent="0">
              <a:buNone/>
            </a:pPr>
            <a:endParaRPr lang="pl-PL" sz="2800"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19672" y="3429000"/>
            <a:ext cx="4896544" cy="309634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4252824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Dostosowanie </a:t>
            </a:r>
            <a:r>
              <a:rPr lang="pl-PL" b="1" dirty="0" smtClean="0"/>
              <a:t>warunków </a:t>
            </a:r>
            <a:r>
              <a:rPr lang="pl-PL" b="1" dirty="0"/>
              <a:t>egzaminu ósmoklasisty</a:t>
            </a:r>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t>Polega m.in.:</a:t>
            </a:r>
          </a:p>
          <a:p>
            <a:pPr>
              <a:buFontTx/>
              <a:buChar char="-"/>
            </a:pPr>
            <a:r>
              <a:rPr lang="pl-PL" dirty="0"/>
              <a:t>z</a:t>
            </a:r>
            <a:r>
              <a:rPr lang="pl-PL" dirty="0" smtClean="0"/>
              <a:t>minimalizowaniu ograniczeń wynikających z niepełnosprawności lub niedostosowania społecznego;</a:t>
            </a:r>
          </a:p>
          <a:p>
            <a:pPr>
              <a:buFontTx/>
              <a:buChar char="-"/>
            </a:pPr>
            <a:r>
              <a:rPr lang="pl-PL" dirty="0" smtClean="0"/>
              <a:t>zapewnieniu uczniowi miejsca pracy odpowiedniego do jego potrzeb edukacyjnych i możliwości psychofizycznych;</a:t>
            </a:r>
          </a:p>
          <a:p>
            <a:pPr>
              <a:buFontTx/>
              <a:buChar char="-"/>
            </a:pPr>
            <a:r>
              <a:rPr lang="pl-PL" dirty="0" smtClean="0"/>
              <a:t>odpowiednim przedłużeniu czasu przewidzianego na przeprowadzenie egzaminu;</a:t>
            </a:r>
          </a:p>
          <a:p>
            <a:pPr>
              <a:buFontTx/>
              <a:buChar char="-"/>
            </a:pPr>
            <a:r>
              <a:rPr lang="pl-PL" dirty="0"/>
              <a:t>u</a:t>
            </a:r>
            <a:r>
              <a:rPr lang="pl-PL" dirty="0" smtClean="0"/>
              <a:t>staleniu zasad oceniania rozwiązań zadań z uwzględnieniem dysfunkcji.</a:t>
            </a:r>
          </a:p>
          <a:p>
            <a:pPr>
              <a:buFontTx/>
              <a:buChar char="-"/>
            </a:pPr>
            <a:endParaRPr lang="pl-PL" dirty="0" smtClean="0"/>
          </a:p>
          <a:p>
            <a:pPr>
              <a:buFontTx/>
              <a:buChar char="-"/>
            </a:pPr>
            <a:endParaRPr lang="pl-PL" dirty="0"/>
          </a:p>
        </p:txBody>
      </p:sp>
    </p:spTree>
    <p:extLst>
      <p:ext uri="{BB962C8B-B14F-4D97-AF65-F5344CB8AC3E}">
        <p14:creationId xmlns="" xmlns:p14="http://schemas.microsoft.com/office/powerpoint/2010/main" val="3505152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Uczniowie uprawnieni do dostosowania</a:t>
            </a:r>
            <a:endParaRPr lang="pl-PL" b="1" dirty="0"/>
          </a:p>
        </p:txBody>
      </p:sp>
      <p:sp>
        <p:nvSpPr>
          <p:cNvPr id="3" name="Symbol zastępczy zawartości 2"/>
          <p:cNvSpPr>
            <a:spLocks noGrp="1"/>
          </p:cNvSpPr>
          <p:nvPr>
            <p:ph idx="1"/>
          </p:nvPr>
        </p:nvSpPr>
        <p:spPr/>
        <p:txBody>
          <a:bodyPr>
            <a:normAutofit/>
          </a:bodyPr>
          <a:lstStyle/>
          <a:p>
            <a:pPr marL="0" indent="0">
              <a:buNone/>
            </a:pPr>
            <a:endParaRPr lang="pl-PL" sz="2800" dirty="0" smtClean="0"/>
          </a:p>
          <a:p>
            <a:pPr marL="0" indent="0">
              <a:buNone/>
            </a:pPr>
            <a:r>
              <a:rPr lang="pl-PL" sz="2800" dirty="0" smtClean="0"/>
              <a:t>1. Posiadający orzeczenie o potrzebie kształcenia specjalnego wydane ze względu na niepełnosprawność (dostosowanie formy i warunków, podstawa dokumentacji- orzeczenie).</a:t>
            </a:r>
          </a:p>
          <a:p>
            <a:pPr marL="0" indent="0">
              <a:buNone/>
            </a:pPr>
            <a:r>
              <a:rPr lang="pl-PL" sz="2800" dirty="0" smtClean="0"/>
              <a:t>2</a:t>
            </a:r>
            <a:r>
              <a:rPr lang="pl-PL" sz="2800" dirty="0"/>
              <a:t>. </a:t>
            </a:r>
            <a:r>
              <a:rPr lang="pl-PL" sz="2800" dirty="0" smtClean="0"/>
              <a:t>Posiadający </a:t>
            </a:r>
            <a:r>
              <a:rPr lang="pl-PL" sz="2800" dirty="0"/>
              <a:t>orzeczenie o potrzebie kształcenia specjalnego wydane ze względu na </a:t>
            </a:r>
            <a:r>
              <a:rPr lang="pl-PL" sz="2800" dirty="0" smtClean="0"/>
              <a:t>niedostosowanie społeczne </a:t>
            </a:r>
            <a:r>
              <a:rPr lang="pl-PL" sz="2800" dirty="0"/>
              <a:t>(dostosowanie </a:t>
            </a:r>
            <a:r>
              <a:rPr lang="pl-PL" sz="2800" dirty="0" smtClean="0"/>
              <a:t>warunków</a:t>
            </a:r>
            <a:r>
              <a:rPr lang="pl-PL" sz="2800" dirty="0"/>
              <a:t>, podstawa dokumentacji- orzeczenie).</a:t>
            </a:r>
          </a:p>
          <a:p>
            <a:pPr marL="0" indent="0">
              <a:buNone/>
            </a:pPr>
            <a:endParaRPr lang="pl-PL" dirty="0"/>
          </a:p>
        </p:txBody>
      </p:sp>
    </p:spTree>
    <p:extLst>
      <p:ext uri="{BB962C8B-B14F-4D97-AF65-F5344CB8AC3E}">
        <p14:creationId xmlns="" xmlns:p14="http://schemas.microsoft.com/office/powerpoint/2010/main" val="2100563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Uczniowie uprawnieni do dostosowania</a:t>
            </a:r>
          </a:p>
        </p:txBody>
      </p:sp>
      <p:sp>
        <p:nvSpPr>
          <p:cNvPr id="3" name="Symbol zastępczy zawartości 2"/>
          <p:cNvSpPr>
            <a:spLocks noGrp="1"/>
          </p:cNvSpPr>
          <p:nvPr>
            <p:ph idx="1"/>
          </p:nvPr>
        </p:nvSpPr>
        <p:spPr/>
        <p:txBody>
          <a:bodyPr/>
          <a:lstStyle/>
          <a:p>
            <a:pPr marL="0" indent="0">
              <a:buNone/>
            </a:pPr>
            <a:endParaRPr lang="pl-PL" sz="2800" dirty="0" smtClean="0"/>
          </a:p>
          <a:p>
            <a:pPr marL="0" indent="0">
              <a:buNone/>
            </a:pPr>
            <a:r>
              <a:rPr lang="pl-PL" sz="2800" dirty="0" smtClean="0"/>
              <a:t>3</a:t>
            </a:r>
            <a:r>
              <a:rPr lang="pl-PL" sz="2800" dirty="0"/>
              <a:t>. </a:t>
            </a:r>
            <a:r>
              <a:rPr lang="pl-PL" sz="2800" dirty="0" smtClean="0"/>
              <a:t>Posiadający </a:t>
            </a:r>
            <a:r>
              <a:rPr lang="pl-PL" sz="2800" dirty="0"/>
              <a:t>orzeczenie o potrzebie </a:t>
            </a:r>
            <a:r>
              <a:rPr lang="pl-PL" sz="2800" dirty="0" smtClean="0"/>
              <a:t>indywidualnego nauczania </a:t>
            </a:r>
            <a:r>
              <a:rPr lang="pl-PL" sz="2800" dirty="0"/>
              <a:t>(dostosowanie </a:t>
            </a:r>
            <a:r>
              <a:rPr lang="pl-PL" sz="2800" dirty="0" smtClean="0"/>
              <a:t> warunków</a:t>
            </a:r>
            <a:r>
              <a:rPr lang="pl-PL" sz="2800" dirty="0"/>
              <a:t>, podstawa dokumentacji- orzeczenie</a:t>
            </a:r>
            <a:r>
              <a:rPr lang="pl-PL" sz="2800" dirty="0" smtClean="0"/>
              <a:t>).</a:t>
            </a:r>
          </a:p>
          <a:p>
            <a:pPr marL="0" indent="0">
              <a:buNone/>
            </a:pPr>
            <a:r>
              <a:rPr lang="pl-PL" sz="2800" dirty="0" smtClean="0"/>
              <a:t>4. Uczeń chory lub niepełnosprawny czasowo (dostosowanie warunków, podstawa dokumentacji- zaświadczenie o stanie zdrowia wydane przez lekarza).</a:t>
            </a:r>
            <a:endParaRPr lang="pl-PL" sz="2800" dirty="0"/>
          </a:p>
          <a:p>
            <a:pPr marL="0" indent="0">
              <a:buNone/>
            </a:pPr>
            <a:r>
              <a:rPr lang="pl-PL" dirty="0" smtClean="0"/>
              <a:t> </a:t>
            </a:r>
            <a:endParaRPr lang="pl-PL" dirty="0"/>
          </a:p>
        </p:txBody>
      </p:sp>
    </p:spTree>
    <p:extLst>
      <p:ext uri="{BB962C8B-B14F-4D97-AF65-F5344CB8AC3E}">
        <p14:creationId xmlns="" xmlns:p14="http://schemas.microsoft.com/office/powerpoint/2010/main" val="1835924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Uczniowie uprawnieni do dostosowania</a:t>
            </a:r>
          </a:p>
        </p:txBody>
      </p:sp>
      <p:sp>
        <p:nvSpPr>
          <p:cNvPr id="3" name="Symbol zastępczy zawartości 2"/>
          <p:cNvSpPr>
            <a:spLocks noGrp="1"/>
          </p:cNvSpPr>
          <p:nvPr>
            <p:ph idx="1"/>
          </p:nvPr>
        </p:nvSpPr>
        <p:spPr/>
        <p:txBody>
          <a:bodyPr/>
          <a:lstStyle/>
          <a:p>
            <a:pPr marL="0" indent="0">
              <a:buNone/>
            </a:pPr>
            <a:endParaRPr lang="pl-PL" sz="2800" dirty="0" smtClean="0"/>
          </a:p>
          <a:p>
            <a:pPr marL="0" indent="0">
              <a:buNone/>
            </a:pPr>
            <a:r>
              <a:rPr lang="pl-PL" sz="2800" dirty="0" smtClean="0"/>
              <a:t>5.  Posiadający opinię poradni psychologiczno- pedagogicznej, w tym poradni specjalistycznej, o specyficznych trudnościach w uczeniu się, w tym: z dysleksją, dysgrafią, dysortografią, dyskalkulią (dostosowanie  </a:t>
            </a:r>
            <a:r>
              <a:rPr lang="pl-PL" sz="2800" dirty="0"/>
              <a:t>warunków, podstawa dokumentacji- </a:t>
            </a:r>
            <a:r>
              <a:rPr lang="pl-PL" sz="2800" dirty="0" smtClean="0"/>
              <a:t>opinia poradni psychologiczno- pedagogicznej).</a:t>
            </a:r>
            <a:endParaRPr lang="pl-PL" sz="2800" dirty="0"/>
          </a:p>
          <a:p>
            <a:endParaRPr lang="pl-PL" dirty="0"/>
          </a:p>
        </p:txBody>
      </p:sp>
    </p:spTree>
    <p:extLst>
      <p:ext uri="{BB962C8B-B14F-4D97-AF65-F5344CB8AC3E}">
        <p14:creationId xmlns="" xmlns:p14="http://schemas.microsoft.com/office/powerpoint/2010/main" val="41848467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Uczniowie uprawnieni do dostosowania</a:t>
            </a:r>
          </a:p>
        </p:txBody>
      </p:sp>
      <p:sp>
        <p:nvSpPr>
          <p:cNvPr id="3" name="Symbol zastępczy zawartości 2"/>
          <p:cNvSpPr>
            <a:spLocks noGrp="1"/>
          </p:cNvSpPr>
          <p:nvPr>
            <p:ph idx="1"/>
          </p:nvPr>
        </p:nvSpPr>
        <p:spPr/>
        <p:txBody>
          <a:bodyPr>
            <a:normAutofit/>
          </a:bodyPr>
          <a:lstStyle/>
          <a:p>
            <a:pPr marL="0" indent="0">
              <a:buNone/>
            </a:pPr>
            <a:r>
              <a:rPr lang="pl-PL" sz="2800" dirty="0" smtClean="0"/>
              <a:t>6</a:t>
            </a:r>
            <a:r>
              <a:rPr lang="pl-PL" dirty="0" smtClean="0"/>
              <a:t>. </a:t>
            </a:r>
            <a:r>
              <a:rPr lang="pl-PL" sz="2800" dirty="0" smtClean="0"/>
              <a:t>Uczeń, który w roku szkolnym </a:t>
            </a:r>
            <a:r>
              <a:rPr lang="pl-PL" sz="2800" dirty="0" smtClean="0"/>
              <a:t>2022/2023 </a:t>
            </a:r>
            <a:r>
              <a:rPr lang="pl-PL" sz="2800" dirty="0" smtClean="0"/>
              <a:t>był objęty pomocą psychologiczno- pedagogiczną w szkole ze względu na:</a:t>
            </a:r>
          </a:p>
          <a:p>
            <a:pPr>
              <a:buFontTx/>
              <a:buChar char="-"/>
            </a:pPr>
            <a:r>
              <a:rPr lang="pl-PL" sz="2800" dirty="0"/>
              <a:t>t</a:t>
            </a:r>
            <a:r>
              <a:rPr lang="pl-PL" sz="2800" dirty="0" smtClean="0"/>
              <a:t>rudności adaptacyjne związane z wcześniejszym kształceniem za granicą;</a:t>
            </a:r>
          </a:p>
          <a:p>
            <a:pPr>
              <a:buFontTx/>
              <a:buChar char="-"/>
            </a:pPr>
            <a:r>
              <a:rPr lang="pl-PL" sz="2800" dirty="0"/>
              <a:t>z</a:t>
            </a:r>
            <a:r>
              <a:rPr lang="pl-PL" sz="2800" dirty="0" smtClean="0"/>
              <a:t>aburzenia komunikacji językowej;</a:t>
            </a:r>
          </a:p>
          <a:p>
            <a:pPr>
              <a:buFontTx/>
              <a:buChar char="-"/>
            </a:pPr>
            <a:r>
              <a:rPr lang="pl-PL" sz="2800" dirty="0"/>
              <a:t>s</a:t>
            </a:r>
            <a:r>
              <a:rPr lang="pl-PL" sz="2800" dirty="0" smtClean="0"/>
              <a:t>ytuację kryzysową lub traumatyczną</a:t>
            </a:r>
          </a:p>
          <a:p>
            <a:pPr marL="0" indent="0">
              <a:buNone/>
            </a:pPr>
            <a:r>
              <a:rPr lang="pl-PL" sz="2800" dirty="0" smtClean="0"/>
              <a:t>(dostosowanie warunków, podstawa: pozytywna opinia rady pedagogicznej).</a:t>
            </a:r>
          </a:p>
          <a:p>
            <a:pPr>
              <a:buFontTx/>
              <a:buChar char="-"/>
            </a:pPr>
            <a:endParaRPr lang="pl-PL" dirty="0"/>
          </a:p>
        </p:txBody>
      </p:sp>
    </p:spTree>
    <p:extLst>
      <p:ext uri="{BB962C8B-B14F-4D97-AF65-F5344CB8AC3E}">
        <p14:creationId xmlns="" xmlns:p14="http://schemas.microsoft.com/office/powerpoint/2010/main" val="1688851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Uczniowie uprawnieni do dostosowania</a:t>
            </a:r>
          </a:p>
        </p:txBody>
      </p:sp>
      <p:sp>
        <p:nvSpPr>
          <p:cNvPr id="3" name="Symbol zastępczy zawartości 2"/>
          <p:cNvSpPr>
            <a:spLocks noGrp="1"/>
          </p:cNvSpPr>
          <p:nvPr>
            <p:ph idx="1"/>
          </p:nvPr>
        </p:nvSpPr>
        <p:spPr/>
        <p:txBody>
          <a:bodyPr/>
          <a:lstStyle/>
          <a:p>
            <a:pPr marL="0" indent="0">
              <a:buNone/>
            </a:pPr>
            <a:endParaRPr lang="pl-PL" sz="2800" dirty="0" smtClean="0"/>
          </a:p>
          <a:p>
            <a:pPr marL="0" indent="0">
              <a:buNone/>
            </a:pPr>
            <a:r>
              <a:rPr lang="pl-PL" sz="2800" dirty="0" smtClean="0"/>
              <a:t>7. Cudzoziemiec, któremu ograniczona znajomość języka polskiego utrudnia zrozumienie czytanego tekstu (dostosowanie formy i warunków, podstawa: pozytywna opinia rady pedagogicznej).</a:t>
            </a:r>
          </a:p>
          <a:p>
            <a:pPr marL="0" indent="0">
              <a:buNone/>
            </a:pPr>
            <a:endParaRPr lang="pl-PL"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051720" y="4077072"/>
            <a:ext cx="4824536" cy="237626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4100326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WAŻNE</a:t>
            </a:r>
            <a:endParaRPr lang="pl-PL" b="1" dirty="0"/>
          </a:p>
        </p:txBody>
      </p:sp>
      <p:sp>
        <p:nvSpPr>
          <p:cNvPr id="3" name="Symbol zastępczy zawartości 2"/>
          <p:cNvSpPr>
            <a:spLocks noGrp="1"/>
          </p:cNvSpPr>
          <p:nvPr>
            <p:ph idx="1"/>
          </p:nvPr>
        </p:nvSpPr>
        <p:spPr/>
        <p:txBody>
          <a:bodyPr/>
          <a:lstStyle/>
          <a:p>
            <a:pPr marL="0" indent="0" algn="just">
              <a:buNone/>
            </a:pPr>
            <a:endParaRPr lang="pl-PL" dirty="0" smtClean="0"/>
          </a:p>
          <a:p>
            <a:pPr marL="0" indent="0" algn="just">
              <a:buNone/>
            </a:pPr>
            <a:r>
              <a:rPr lang="pl-PL" dirty="0" smtClean="0"/>
              <a:t>Egzamin ósmoklasisty jest egzaminem obowiązkowym, co oznacza, że każdy uczeń musi do niego przystąpić, aby ukończyć szkołę. Nie jest określony minimalny wynik, jaki uczeń powinien uzyskać, dlatego egzaminu ósmoklasisty nie można nie zdać.</a:t>
            </a:r>
          </a:p>
          <a:p>
            <a:endParaRPr lang="pl-PL" dirty="0"/>
          </a:p>
        </p:txBody>
      </p:sp>
    </p:spTree>
    <p:extLst>
      <p:ext uri="{BB962C8B-B14F-4D97-AF65-F5344CB8AC3E}">
        <p14:creationId xmlns="" xmlns:p14="http://schemas.microsoft.com/office/powerpoint/2010/main" val="16575921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Uczniowie uprawnieni do dostosowania</a:t>
            </a:r>
            <a:endParaRPr lang="pl-PL" dirty="0"/>
          </a:p>
        </p:txBody>
      </p:sp>
      <p:sp>
        <p:nvSpPr>
          <p:cNvPr id="3" name="Symbol zastępczy zawartości 2"/>
          <p:cNvSpPr>
            <a:spLocks noGrp="1"/>
          </p:cNvSpPr>
          <p:nvPr>
            <p:ph idx="1"/>
          </p:nvPr>
        </p:nvSpPr>
        <p:spPr/>
        <p:txBody>
          <a:bodyPr>
            <a:normAutofit/>
          </a:bodyPr>
          <a:lstStyle/>
          <a:p>
            <a:pPr>
              <a:buNone/>
            </a:pPr>
            <a:endParaRPr lang="pl-PL" sz="2800" dirty="0" smtClean="0"/>
          </a:p>
          <a:p>
            <a:pPr>
              <a:buNone/>
            </a:pPr>
            <a:r>
              <a:rPr lang="pl-PL" sz="2800" dirty="0" smtClean="0"/>
              <a:t>8</a:t>
            </a:r>
            <a:r>
              <a:rPr lang="pl-PL" sz="2800" dirty="0" smtClean="0"/>
              <a:t>. </a:t>
            </a:r>
            <a:r>
              <a:rPr lang="pl-PL" sz="2800" dirty="0" smtClean="0"/>
              <a:t>Uczeń </a:t>
            </a:r>
            <a:r>
              <a:rPr lang="pl-PL" sz="2800" dirty="0" smtClean="0"/>
              <a:t>– obywatel Ukrainy, którego pobyt na terytorium Rzeczypospolitej Polskiej jest uznawany za legalny na podstawie art. 2 ust. 1 ustawy z dnia 12 marca 2022 r. </a:t>
            </a:r>
            <a:r>
              <a:rPr lang="pl-PL" sz="2800" dirty="0" smtClean="0"/>
              <a:t>o pomocy obywatelom Ukrainy w związku z konfliktem zbrojnym na terytorium tego państwa (dostosowanie formy i warunków, pozytywna opinia rady pedagogicznej).</a:t>
            </a:r>
            <a:endParaRPr lang="pl-PL"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500" b="1" dirty="0" smtClean="0"/>
              <a:t>Terminy złożenia dokumentacji niezbędnej do przyznania dostosowania</a:t>
            </a:r>
            <a:endParaRPr lang="pl-PL" sz="3500" b="1"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smtClean="0"/>
              <a:t>Do </a:t>
            </a:r>
            <a:r>
              <a:rPr lang="pl-PL" u="sng" dirty="0" smtClean="0"/>
              <a:t>17</a:t>
            </a:r>
            <a:r>
              <a:rPr lang="pl-PL" dirty="0" smtClean="0"/>
              <a:t> </a:t>
            </a:r>
            <a:r>
              <a:rPr lang="pl-PL" u="sng" dirty="0" smtClean="0"/>
              <a:t>października</a:t>
            </a:r>
            <a:r>
              <a:rPr lang="pl-PL" dirty="0" smtClean="0"/>
              <a:t> </a:t>
            </a:r>
            <a:r>
              <a:rPr lang="pl-PL" dirty="0" smtClean="0"/>
              <a:t>2022 </a:t>
            </a:r>
            <a:r>
              <a:rPr lang="pl-PL" dirty="0" smtClean="0"/>
              <a:t>r. należy dostarczyć do dyrektora szkoły zaświadczenie o stanie zdrowia dziecka lub opinię. (Opinii/orzeczeń obowiązujących na II etapie edukacyjnym nie należy ponownie przedstawiać, gdyż znajdują się w dokumentacji pedagoga szkolnego)</a:t>
            </a:r>
          </a:p>
          <a:p>
            <a:pPr marL="0" indent="0">
              <a:buNone/>
            </a:pPr>
            <a:r>
              <a:rPr lang="pl-PL" dirty="0" smtClean="0"/>
              <a:t>Do </a:t>
            </a:r>
            <a:r>
              <a:rPr lang="pl-PL" u="sng" dirty="0" smtClean="0"/>
              <a:t>24</a:t>
            </a:r>
            <a:r>
              <a:rPr lang="pl-PL" dirty="0" smtClean="0"/>
              <a:t> </a:t>
            </a:r>
            <a:r>
              <a:rPr lang="pl-PL" u="sng" dirty="0" smtClean="0"/>
              <a:t>listopada</a:t>
            </a:r>
            <a:r>
              <a:rPr lang="pl-PL" dirty="0" smtClean="0"/>
              <a:t> </a:t>
            </a:r>
            <a:r>
              <a:rPr lang="pl-PL" dirty="0" smtClean="0"/>
              <a:t>2022 r. rodzice </a:t>
            </a:r>
            <a:r>
              <a:rPr lang="pl-PL" dirty="0" smtClean="0"/>
              <a:t>składają oświadczenie o korzystaniu albo niekorzystaniu ze wskazanych form dostosowania (do </a:t>
            </a:r>
            <a:r>
              <a:rPr lang="pl-PL" dirty="0" smtClean="0"/>
              <a:t>21 </a:t>
            </a:r>
            <a:r>
              <a:rPr lang="pl-PL" dirty="0" smtClean="0"/>
              <a:t>listopada </a:t>
            </a:r>
            <a:r>
              <a:rPr lang="pl-PL" dirty="0" smtClean="0"/>
              <a:t>2022 </a:t>
            </a:r>
            <a:r>
              <a:rPr lang="pl-PL" dirty="0" smtClean="0"/>
              <a:t>r. dyrektor szkoły informuje Państwa na piśmie o wskazanych sposobach dostosowania warunków lub formy przeprowadzania egzaminu ósmoklasisty do potrzeb i możliwości psychofizycznych Państwa dziecka).</a:t>
            </a:r>
            <a:endParaRPr lang="pl-PL" dirty="0"/>
          </a:p>
        </p:txBody>
      </p:sp>
    </p:spTree>
    <p:extLst>
      <p:ext uri="{BB962C8B-B14F-4D97-AF65-F5344CB8AC3E}">
        <p14:creationId xmlns="" xmlns:p14="http://schemas.microsoft.com/office/powerpoint/2010/main" val="31403345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Egzamin ósmoklasisty</a:t>
            </a:r>
            <a:endParaRPr lang="pl-PL" b="1" dirty="0"/>
          </a:p>
        </p:txBody>
      </p:sp>
      <p:sp>
        <p:nvSpPr>
          <p:cNvPr id="3" name="Symbol zastępczy zawartości 2"/>
          <p:cNvSpPr>
            <a:spLocks noGrp="1"/>
          </p:cNvSpPr>
          <p:nvPr>
            <p:ph idx="1"/>
          </p:nvPr>
        </p:nvSpPr>
        <p:spPr/>
        <p:txBody>
          <a:bodyPr>
            <a:normAutofit/>
          </a:bodyPr>
          <a:lstStyle/>
          <a:p>
            <a:pPr marL="0" indent="0">
              <a:buNone/>
            </a:pPr>
            <a:endParaRPr lang="pl-PL" sz="2800" dirty="0" smtClean="0"/>
          </a:p>
          <a:p>
            <a:pPr marL="0" indent="0">
              <a:buNone/>
            </a:pPr>
            <a:r>
              <a:rPr lang="pl-PL" sz="2800" dirty="0" smtClean="0"/>
              <a:t>Na stronie Centralnej Komisji Egzaminacyjnej -www.cke.gov.pl - w zakładce poświęconej egzaminowi ósmoklasisty lub na stronie Okręgowej Komisji Egzaminacyjnej w Poznaniu dostępna jest m.in.: „Informacja o sposobie organizacji i przeprowadzania egzaminu ósmoklasisty obowiązująca w roku szkolnym </a:t>
            </a:r>
            <a:r>
              <a:rPr lang="pl-PL" sz="2800" dirty="0" smtClean="0"/>
              <a:t>2022/2023” </a:t>
            </a:r>
            <a:r>
              <a:rPr lang="pl-PL" sz="2800" dirty="0" smtClean="0"/>
              <a:t>oraz „Informatory” , a także przykładowe arkusze egzaminacyjne z każdego przedmiotu.</a:t>
            </a:r>
          </a:p>
          <a:p>
            <a:endParaRPr lang="pl-PL" dirty="0" smtClean="0"/>
          </a:p>
          <a:p>
            <a:endParaRPr lang="pl-PL" dirty="0"/>
          </a:p>
        </p:txBody>
      </p:sp>
    </p:spTree>
    <p:extLst>
      <p:ext uri="{BB962C8B-B14F-4D97-AF65-F5344CB8AC3E}">
        <p14:creationId xmlns="" xmlns:p14="http://schemas.microsoft.com/office/powerpoint/2010/main" val="41924689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Życzymy Państwa dzieciom, a naszym uczniom…</a:t>
            </a:r>
            <a:endParaRPr lang="pl-PL" dirty="0"/>
          </a:p>
        </p:txBody>
      </p:sp>
      <p:pic>
        <p:nvPicPr>
          <p:cNvPr id="3074"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6000" y="2148681"/>
            <a:ext cx="4572000" cy="3429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1244569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Dziękujemy za uwagę</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sz="4000" dirty="0" smtClean="0"/>
              <a:t>W</a:t>
            </a:r>
            <a:r>
              <a:rPr lang="pl-PL" sz="5000" dirty="0" smtClean="0"/>
              <a:t> </a:t>
            </a:r>
            <a:r>
              <a:rPr lang="pl-PL" sz="4000" dirty="0" smtClean="0"/>
              <a:t>przypadku pytań lub wątpliwości dotyczących organizacji </a:t>
            </a:r>
            <a:r>
              <a:rPr lang="pl-PL" sz="4000" dirty="0" smtClean="0"/>
              <a:t>(szczególnie dostosowania  warunków  i form do potrzeb edukacyjnych i możliwości psychofizycznych zdających) i przeprowadzania egzaminu ósmoklasisty </a:t>
            </a:r>
            <a:r>
              <a:rPr lang="pl-PL" sz="4000" dirty="0" smtClean="0"/>
              <a:t>pomocą służą:</a:t>
            </a:r>
          </a:p>
          <a:p>
            <a:pPr marL="0" indent="0">
              <a:buNone/>
            </a:pPr>
            <a:r>
              <a:rPr lang="pl-PL" sz="4000" dirty="0" smtClean="0"/>
              <a:t>- wychowawcy </a:t>
            </a:r>
            <a:r>
              <a:rPr lang="pl-PL" sz="4000" dirty="0" smtClean="0"/>
              <a:t>klas </a:t>
            </a:r>
            <a:r>
              <a:rPr lang="pl-PL" sz="4000" dirty="0" smtClean="0"/>
              <a:t>VIII; </a:t>
            </a:r>
            <a:endParaRPr lang="pl-PL" sz="4000" dirty="0" smtClean="0"/>
          </a:p>
          <a:p>
            <a:pPr marL="0" indent="0">
              <a:buNone/>
            </a:pPr>
            <a:r>
              <a:rPr lang="pl-PL" sz="4000" dirty="0" smtClean="0"/>
              <a:t>- wicedyrektor </a:t>
            </a:r>
            <a:r>
              <a:rPr lang="pl-PL" sz="4000" dirty="0" smtClean="0"/>
              <a:t>szkoły </a:t>
            </a:r>
            <a:r>
              <a:rPr lang="pl-PL" sz="4000" dirty="0" smtClean="0"/>
              <a:t>- A</a:t>
            </a:r>
            <a:r>
              <a:rPr lang="pl-PL" sz="4000" dirty="0" smtClean="0"/>
              <a:t>. </a:t>
            </a:r>
            <a:r>
              <a:rPr lang="pl-PL" sz="4000" dirty="0" smtClean="0"/>
              <a:t>Zabłotna w każdy poniedziałek od 15.00 do 16.00  dyżurująca          w gabinecie wicedyrektora. </a:t>
            </a:r>
            <a:endParaRPr lang="pl-PL" sz="4000" dirty="0"/>
          </a:p>
        </p:txBody>
      </p:sp>
    </p:spTree>
    <p:extLst>
      <p:ext uri="{BB962C8B-B14F-4D97-AF65-F5344CB8AC3E}">
        <p14:creationId xmlns="" xmlns:p14="http://schemas.microsoft.com/office/powerpoint/2010/main" val="1788282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Egzamin ósmoklasisty</a:t>
            </a:r>
            <a:endParaRPr lang="pl-PL" b="1" dirty="0"/>
          </a:p>
        </p:txBody>
      </p:sp>
      <p:sp>
        <p:nvSpPr>
          <p:cNvPr id="3" name="Symbol zastępczy zawartości 2"/>
          <p:cNvSpPr>
            <a:spLocks noGrp="1"/>
          </p:cNvSpPr>
          <p:nvPr>
            <p:ph idx="1"/>
          </p:nvPr>
        </p:nvSpPr>
        <p:spPr/>
        <p:txBody>
          <a:bodyPr>
            <a:normAutofit lnSpcReduction="10000"/>
          </a:bodyPr>
          <a:lstStyle/>
          <a:p>
            <a:pPr marL="0" indent="0">
              <a:buNone/>
            </a:pPr>
            <a:endParaRPr lang="pl-PL" dirty="0" smtClean="0"/>
          </a:p>
          <a:p>
            <a:pPr marL="0" indent="0">
              <a:buNone/>
            </a:pPr>
            <a:r>
              <a:rPr lang="pl-PL" dirty="0" smtClean="0"/>
              <a:t>Egzamin ósmoklasisty składa się z trzech części i obejmuje przedmioty obowiązkowe:</a:t>
            </a:r>
          </a:p>
          <a:p>
            <a:pPr marL="0" indent="0">
              <a:buNone/>
            </a:pPr>
            <a:r>
              <a:rPr lang="pl-PL" dirty="0" smtClean="0"/>
              <a:t>- język polski,</a:t>
            </a:r>
          </a:p>
          <a:p>
            <a:pPr marL="0" indent="0">
              <a:buNone/>
            </a:pPr>
            <a:r>
              <a:rPr lang="pl-PL" dirty="0" smtClean="0"/>
              <a:t>- matematyka,</a:t>
            </a:r>
          </a:p>
          <a:p>
            <a:pPr marL="0" indent="0">
              <a:buNone/>
            </a:pPr>
            <a:r>
              <a:rPr lang="pl-PL" dirty="0" smtClean="0"/>
              <a:t>- język obcy nowożytny </a:t>
            </a:r>
            <a:r>
              <a:rPr lang="pl-PL" dirty="0" smtClean="0"/>
              <a:t>(deklarację wskazującą język obcy, z którego uczeń przystąpi do egzaminu, należy </a:t>
            </a:r>
            <a:r>
              <a:rPr lang="pl-PL" dirty="0" smtClean="0"/>
              <a:t>złożyć u wychowawcy oddziału </a:t>
            </a:r>
            <a:r>
              <a:rPr lang="pl-PL" dirty="0" smtClean="0"/>
              <a:t>nie później niż do </a:t>
            </a:r>
            <a:r>
              <a:rPr lang="pl-PL" dirty="0" smtClean="0"/>
              <a:t>30.09. </a:t>
            </a:r>
            <a:r>
              <a:rPr lang="pl-PL" dirty="0" smtClean="0"/>
              <a:t>2022 </a:t>
            </a:r>
            <a:r>
              <a:rPr lang="pl-PL" dirty="0" smtClean="0"/>
              <a:t>r.)</a:t>
            </a:r>
          </a:p>
          <a:p>
            <a:endParaRPr lang="pl-PL" dirty="0"/>
          </a:p>
        </p:txBody>
      </p:sp>
    </p:spTree>
    <p:extLst>
      <p:ext uri="{BB962C8B-B14F-4D97-AF65-F5344CB8AC3E}">
        <p14:creationId xmlns="" xmlns:p14="http://schemas.microsoft.com/office/powerpoint/2010/main" val="2113993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Terminy egzaminu ósmoklasisty         w roku szkolnym </a:t>
            </a:r>
            <a:r>
              <a:rPr lang="pl-PL" b="1" dirty="0" smtClean="0"/>
              <a:t>2022/2023</a:t>
            </a:r>
            <a:endParaRPr lang="pl-PL" b="1" dirty="0"/>
          </a:p>
        </p:txBody>
      </p:sp>
      <p:sp>
        <p:nvSpPr>
          <p:cNvPr id="3" name="Symbol zastępczy zawartości 2"/>
          <p:cNvSpPr>
            <a:spLocks noGrp="1"/>
          </p:cNvSpPr>
          <p:nvPr>
            <p:ph idx="1"/>
          </p:nvPr>
        </p:nvSpPr>
        <p:spPr/>
        <p:txBody>
          <a:bodyPr>
            <a:normAutofit/>
          </a:bodyPr>
          <a:lstStyle/>
          <a:p>
            <a:pPr marL="0" indent="0">
              <a:buNone/>
            </a:pPr>
            <a:endParaRPr lang="pl-PL" sz="4000" b="1" dirty="0" smtClean="0"/>
          </a:p>
          <a:p>
            <a:pPr marL="0" indent="0">
              <a:buNone/>
            </a:pPr>
            <a:r>
              <a:rPr lang="pl-PL" sz="4000" b="1" dirty="0" smtClean="0"/>
              <a:t>Termin</a:t>
            </a:r>
            <a:r>
              <a:rPr lang="pl-PL" sz="4000" dirty="0" smtClean="0"/>
              <a:t> </a:t>
            </a:r>
            <a:r>
              <a:rPr lang="pl-PL" sz="4000" b="1" dirty="0" smtClean="0"/>
              <a:t>główny</a:t>
            </a:r>
            <a:r>
              <a:rPr lang="pl-PL" sz="4000" dirty="0" smtClean="0"/>
              <a:t>: </a:t>
            </a:r>
            <a:r>
              <a:rPr lang="pl-PL" sz="4000" dirty="0" smtClean="0"/>
              <a:t>23-25 </a:t>
            </a:r>
            <a:r>
              <a:rPr lang="pl-PL" sz="4000" dirty="0" smtClean="0"/>
              <a:t>maja </a:t>
            </a:r>
            <a:r>
              <a:rPr lang="pl-PL" sz="4000" dirty="0" smtClean="0"/>
              <a:t>2023 </a:t>
            </a:r>
            <a:r>
              <a:rPr lang="pl-PL" sz="4000" dirty="0" smtClean="0"/>
              <a:t>r.</a:t>
            </a:r>
          </a:p>
          <a:p>
            <a:pPr marL="0" indent="0">
              <a:buNone/>
            </a:pPr>
            <a:r>
              <a:rPr lang="pl-PL" sz="4000" b="1" dirty="0" smtClean="0"/>
              <a:t>Termin</a:t>
            </a:r>
            <a:r>
              <a:rPr lang="pl-PL" sz="4000" dirty="0" smtClean="0"/>
              <a:t> </a:t>
            </a:r>
            <a:r>
              <a:rPr lang="pl-PL" sz="4000" b="1" dirty="0" smtClean="0"/>
              <a:t>dodatkowy</a:t>
            </a:r>
            <a:r>
              <a:rPr lang="pl-PL" sz="4000" dirty="0" smtClean="0"/>
              <a:t> dla uczniów, którzy z przyczyn losowych nie uczestniczyli w egzaminie w maju: </a:t>
            </a:r>
            <a:r>
              <a:rPr lang="pl-PL" sz="4000" dirty="0" smtClean="0"/>
              <a:t>12-14 </a:t>
            </a:r>
            <a:r>
              <a:rPr lang="pl-PL" sz="4000" dirty="0" smtClean="0"/>
              <a:t>czerwca </a:t>
            </a:r>
            <a:r>
              <a:rPr lang="pl-PL" sz="4000" dirty="0" smtClean="0"/>
              <a:t>2023 </a:t>
            </a:r>
            <a:r>
              <a:rPr lang="pl-PL" sz="4000" dirty="0" smtClean="0"/>
              <a:t>r.</a:t>
            </a:r>
          </a:p>
          <a:p>
            <a:endParaRPr lang="pl-PL" sz="4000" dirty="0"/>
          </a:p>
        </p:txBody>
      </p:sp>
    </p:spTree>
    <p:extLst>
      <p:ext uri="{BB962C8B-B14F-4D97-AF65-F5344CB8AC3E}">
        <p14:creationId xmlns="" xmlns:p14="http://schemas.microsoft.com/office/powerpoint/2010/main" val="1095683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Egzamin ósmoklasisty</a:t>
            </a:r>
            <a:endParaRPr lang="pl-PL" b="1" dirty="0"/>
          </a:p>
        </p:txBody>
      </p:sp>
      <p:sp>
        <p:nvSpPr>
          <p:cNvPr id="3" name="Symbol zastępczy zawartości 2"/>
          <p:cNvSpPr>
            <a:spLocks noGrp="1"/>
          </p:cNvSpPr>
          <p:nvPr>
            <p:ph idx="1"/>
          </p:nvPr>
        </p:nvSpPr>
        <p:spPr/>
        <p:txBody>
          <a:bodyPr>
            <a:normAutofit fontScale="92500"/>
          </a:bodyPr>
          <a:lstStyle/>
          <a:p>
            <a:pPr marL="0" indent="0">
              <a:buNone/>
            </a:pPr>
            <a:r>
              <a:rPr lang="pl-PL" b="1" dirty="0" smtClean="0"/>
              <a:t>język</a:t>
            </a:r>
            <a:r>
              <a:rPr lang="pl-PL" dirty="0" smtClean="0"/>
              <a:t> </a:t>
            </a:r>
            <a:r>
              <a:rPr lang="pl-PL" b="1" dirty="0" smtClean="0"/>
              <a:t>polski</a:t>
            </a:r>
            <a:r>
              <a:rPr lang="pl-PL" dirty="0" smtClean="0"/>
              <a:t> -  </a:t>
            </a:r>
            <a:r>
              <a:rPr lang="pl-PL" dirty="0" smtClean="0"/>
              <a:t>23 </a:t>
            </a:r>
            <a:r>
              <a:rPr lang="pl-PL" dirty="0" smtClean="0"/>
              <a:t>maja </a:t>
            </a:r>
            <a:r>
              <a:rPr lang="pl-PL" dirty="0" smtClean="0"/>
              <a:t>2023r</a:t>
            </a:r>
            <a:r>
              <a:rPr lang="pl-PL" dirty="0" smtClean="0"/>
              <a:t>. (wtorek) – godz. 9. 00  - (czas pisania 120 </a:t>
            </a:r>
            <a:r>
              <a:rPr lang="pl-PL" dirty="0" smtClean="0"/>
              <a:t>min,  </a:t>
            </a:r>
            <a:r>
              <a:rPr lang="pl-PL" dirty="0" smtClean="0"/>
              <a:t>wydłużony do 180 min dla uczniów z dostosowaniami )</a:t>
            </a:r>
          </a:p>
          <a:p>
            <a:pPr marL="0" indent="0">
              <a:buNone/>
            </a:pPr>
            <a:r>
              <a:rPr lang="pl-PL" b="1" dirty="0" smtClean="0"/>
              <a:t>matematyka</a:t>
            </a:r>
            <a:r>
              <a:rPr lang="pl-PL" dirty="0" smtClean="0"/>
              <a:t> -  </a:t>
            </a:r>
            <a:r>
              <a:rPr lang="pl-PL" dirty="0" smtClean="0"/>
              <a:t>24 </a:t>
            </a:r>
            <a:r>
              <a:rPr lang="pl-PL" dirty="0" smtClean="0"/>
              <a:t>maja </a:t>
            </a:r>
            <a:r>
              <a:rPr lang="pl-PL" dirty="0" smtClean="0"/>
              <a:t>2023r</a:t>
            </a:r>
            <a:r>
              <a:rPr lang="pl-PL" dirty="0" smtClean="0"/>
              <a:t>. (środa) – godz. 9.00 -  (czas pisania 100 </a:t>
            </a:r>
            <a:r>
              <a:rPr lang="pl-PL" dirty="0" smtClean="0"/>
              <a:t>min,  </a:t>
            </a:r>
            <a:r>
              <a:rPr lang="pl-PL" dirty="0" smtClean="0"/>
              <a:t>wydłużony do 150 min dla uczniów z dostosowaniami)</a:t>
            </a:r>
          </a:p>
          <a:p>
            <a:pPr marL="0" indent="0">
              <a:buNone/>
            </a:pPr>
            <a:r>
              <a:rPr lang="pl-PL" b="1" dirty="0" smtClean="0"/>
              <a:t>język</a:t>
            </a:r>
            <a:r>
              <a:rPr lang="pl-PL" dirty="0" smtClean="0"/>
              <a:t> </a:t>
            </a:r>
            <a:r>
              <a:rPr lang="pl-PL" b="1" dirty="0" smtClean="0"/>
              <a:t>obcy</a:t>
            </a:r>
            <a:r>
              <a:rPr lang="pl-PL" dirty="0" smtClean="0"/>
              <a:t> </a:t>
            </a:r>
            <a:r>
              <a:rPr lang="pl-PL" b="1" dirty="0" smtClean="0"/>
              <a:t>nowożytny</a:t>
            </a:r>
            <a:r>
              <a:rPr lang="pl-PL" dirty="0" smtClean="0"/>
              <a:t> - </a:t>
            </a:r>
            <a:r>
              <a:rPr lang="pl-PL" dirty="0" smtClean="0"/>
              <a:t>25 </a:t>
            </a:r>
            <a:r>
              <a:rPr lang="pl-PL" dirty="0" smtClean="0"/>
              <a:t>maja </a:t>
            </a:r>
            <a:r>
              <a:rPr lang="pl-PL" dirty="0" smtClean="0"/>
              <a:t>2023r</a:t>
            </a:r>
            <a:r>
              <a:rPr lang="pl-PL" dirty="0" smtClean="0"/>
              <a:t>. (czwartek) – godz.9.00 – (czas pisania 90 </a:t>
            </a:r>
            <a:r>
              <a:rPr lang="pl-PL" dirty="0" smtClean="0"/>
              <a:t>min,  </a:t>
            </a:r>
            <a:r>
              <a:rPr lang="pl-PL" dirty="0" smtClean="0"/>
              <a:t>wydłużony do 135 min dla uczniów z dostosowaniami)</a:t>
            </a:r>
          </a:p>
          <a:p>
            <a:endParaRPr lang="pl-PL" dirty="0" smtClean="0"/>
          </a:p>
          <a:p>
            <a:endParaRPr lang="pl-PL" dirty="0"/>
          </a:p>
        </p:txBody>
      </p:sp>
    </p:spTree>
    <p:extLst>
      <p:ext uri="{BB962C8B-B14F-4D97-AF65-F5344CB8AC3E}">
        <p14:creationId xmlns="" xmlns:p14="http://schemas.microsoft.com/office/powerpoint/2010/main" val="3717192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Wymagania na egzaminie</a:t>
            </a:r>
            <a:endParaRPr lang="pl-PL" b="1" dirty="0"/>
          </a:p>
        </p:txBody>
      </p:sp>
      <p:sp>
        <p:nvSpPr>
          <p:cNvPr id="3" name="Symbol zastępczy zawartości 2"/>
          <p:cNvSpPr>
            <a:spLocks noGrp="1"/>
          </p:cNvSpPr>
          <p:nvPr>
            <p:ph idx="1"/>
          </p:nvPr>
        </p:nvSpPr>
        <p:spPr/>
        <p:txBody>
          <a:bodyPr/>
          <a:lstStyle/>
          <a:p>
            <a:r>
              <a:rPr lang="pl-PL" dirty="0" smtClean="0"/>
              <a:t>Egzamin ósmoklasisty w 2023 r. jest przeprowadzany na podstawie wymagań egzaminacyjnych określonych w załączniku do rozporządzenia Ministra Edukacji i Nauki z dnia 15 lipca 2022 r. </a:t>
            </a:r>
          </a:p>
          <a:p>
            <a:pPr>
              <a:buNone/>
            </a:pPr>
            <a:r>
              <a:rPr lang="pl-PL" dirty="0" smtClean="0"/>
              <a:t>https://eli.gov.pl/eli/DU/2022/1591/ogl</a:t>
            </a:r>
            <a:endParaRPr lang="pl-PL" dirty="0" smtClean="0"/>
          </a:p>
          <a:p>
            <a:pPr>
              <a:buNone/>
            </a:pP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Ogólne zasady obowiązujące na egzaminie ósmoklasisty</a:t>
            </a:r>
            <a:endParaRPr lang="pl-PL" b="1" dirty="0"/>
          </a:p>
        </p:txBody>
      </p:sp>
      <p:sp>
        <p:nvSpPr>
          <p:cNvPr id="3" name="Symbol zastępczy zawartości 2"/>
          <p:cNvSpPr>
            <a:spLocks noGrp="1"/>
          </p:cNvSpPr>
          <p:nvPr>
            <p:ph idx="1"/>
          </p:nvPr>
        </p:nvSpPr>
        <p:spPr/>
        <p:txBody>
          <a:bodyPr>
            <a:normAutofit fontScale="92500" lnSpcReduction="20000"/>
          </a:bodyPr>
          <a:lstStyle/>
          <a:p>
            <a:pPr marL="0" indent="0">
              <a:buNone/>
            </a:pPr>
            <a:endParaRPr lang="pl-PL" dirty="0" smtClean="0"/>
          </a:p>
          <a:p>
            <a:pPr marL="0" indent="0">
              <a:buNone/>
            </a:pPr>
            <a:r>
              <a:rPr lang="pl-PL" dirty="0" smtClean="0"/>
              <a:t>1. Każdy zdający powinien mieć na egzaminie długopis lub pióro czarno piszące oraz dodatkowo linijkę (na egzaminie z matematyki). Rysunki – jeżeli trzeba je wykonać – zdający wykonują długopisem. Nie wykonuje się rysunków ołówkiem.</a:t>
            </a:r>
          </a:p>
          <a:p>
            <a:endParaRPr lang="pl-PL" dirty="0" smtClean="0"/>
          </a:p>
          <a:p>
            <a:pPr marL="0" indent="0">
              <a:buNone/>
            </a:pPr>
            <a:r>
              <a:rPr lang="pl-PL" dirty="0" smtClean="0"/>
              <a:t>2. Zdający mogą wnieść do sali małą butelkę wody i umieścić ją przy nodze stolika, aby nie zalać materiałów.</a:t>
            </a:r>
          </a:p>
          <a:p>
            <a:pPr marL="0" indent="0">
              <a:buNone/>
            </a:pPr>
            <a:r>
              <a:rPr lang="pl-PL" dirty="0" smtClean="0"/>
              <a:t> </a:t>
            </a:r>
          </a:p>
          <a:p>
            <a:endParaRPr lang="pl-PL" dirty="0" smtClean="0"/>
          </a:p>
          <a:p>
            <a:endParaRPr lang="pl-PL" dirty="0" smtClean="0"/>
          </a:p>
          <a:p>
            <a:endParaRPr lang="pl-PL" dirty="0"/>
          </a:p>
        </p:txBody>
      </p:sp>
    </p:spTree>
    <p:extLst>
      <p:ext uri="{BB962C8B-B14F-4D97-AF65-F5344CB8AC3E}">
        <p14:creationId xmlns="" xmlns:p14="http://schemas.microsoft.com/office/powerpoint/2010/main" val="429238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Ogólne zasady obowiązujące na egzaminie ósmoklasisty</a:t>
            </a:r>
            <a:endParaRPr lang="pl-PL" b="1" dirty="0"/>
          </a:p>
        </p:txBody>
      </p:sp>
      <p:sp>
        <p:nvSpPr>
          <p:cNvPr id="3" name="Symbol zastępczy zawartości 2"/>
          <p:cNvSpPr>
            <a:spLocks noGrp="1"/>
          </p:cNvSpPr>
          <p:nvPr>
            <p:ph idx="1"/>
          </p:nvPr>
        </p:nvSpPr>
        <p:spPr/>
        <p:txBody>
          <a:bodyPr>
            <a:normAutofit lnSpcReduction="10000"/>
          </a:bodyPr>
          <a:lstStyle/>
          <a:p>
            <a:pPr marL="0" indent="0">
              <a:buNone/>
            </a:pPr>
            <a:endParaRPr lang="pl-PL" sz="2800" dirty="0" smtClean="0"/>
          </a:p>
          <a:p>
            <a:pPr marL="0" indent="0">
              <a:buNone/>
            </a:pPr>
            <a:r>
              <a:rPr lang="pl-PL" sz="2800" dirty="0" smtClean="0"/>
              <a:t>3. Zdających i członków komisji obowiązuje zakaz wnoszenia do </a:t>
            </a:r>
            <a:r>
              <a:rPr lang="pl-PL" sz="2800" dirty="0" err="1" smtClean="0"/>
              <a:t>sal</a:t>
            </a:r>
            <a:r>
              <a:rPr lang="pl-PL" sz="2800" dirty="0" smtClean="0"/>
              <a:t> egzaminacyjnych urządzeń telekomunikacyjnych, np. telefonów komórkowych, odtwarzaczy mp3, </a:t>
            </a:r>
            <a:r>
              <a:rPr lang="pl-PL" sz="2800" dirty="0" err="1" smtClean="0"/>
              <a:t>smartwatchów</a:t>
            </a:r>
            <a:r>
              <a:rPr lang="pl-PL" sz="2800" dirty="0" smtClean="0"/>
              <a:t> i korzystania  z nich w tej sali. </a:t>
            </a:r>
          </a:p>
          <a:p>
            <a:pPr marL="0" indent="0">
              <a:buNone/>
            </a:pPr>
            <a:r>
              <a:rPr lang="pl-PL" sz="2800" dirty="0" smtClean="0"/>
              <a:t>4. Złamanie powyższej zasady będzie każdorazowo skutkować unieważnieniem egzaminu z danego przedmiotu.</a:t>
            </a:r>
          </a:p>
          <a:p>
            <a:pPr marL="0" indent="0">
              <a:buNone/>
            </a:pPr>
            <a:r>
              <a:rPr lang="pl-PL" dirty="0" smtClean="0"/>
              <a:t> </a:t>
            </a:r>
          </a:p>
          <a:p>
            <a:endParaRPr lang="pl-PL" dirty="0"/>
          </a:p>
        </p:txBody>
      </p:sp>
    </p:spTree>
    <p:extLst>
      <p:ext uri="{BB962C8B-B14F-4D97-AF65-F5344CB8AC3E}">
        <p14:creationId xmlns="" xmlns:p14="http://schemas.microsoft.com/office/powerpoint/2010/main" val="707941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Ogólne zasady obowiązujące na egzaminie ósmoklasisty</a:t>
            </a:r>
            <a:endParaRPr lang="pl-PL" b="1" dirty="0"/>
          </a:p>
        </p:txBody>
      </p:sp>
      <p:sp>
        <p:nvSpPr>
          <p:cNvPr id="3" name="Symbol zastępczy zawartości 2"/>
          <p:cNvSpPr>
            <a:spLocks noGrp="1"/>
          </p:cNvSpPr>
          <p:nvPr>
            <p:ph idx="1"/>
          </p:nvPr>
        </p:nvSpPr>
        <p:spPr/>
        <p:txBody>
          <a:bodyPr>
            <a:normAutofit/>
          </a:bodyPr>
          <a:lstStyle/>
          <a:p>
            <a:pPr marL="0" indent="0">
              <a:buNone/>
            </a:pPr>
            <a:endParaRPr lang="pl-PL" sz="2700" dirty="0" smtClean="0"/>
          </a:p>
          <a:p>
            <a:pPr marL="0" indent="0">
              <a:buNone/>
            </a:pPr>
            <a:r>
              <a:rPr lang="pl-PL" sz="2700" dirty="0" smtClean="0"/>
              <a:t>5. Rodziców prosimy, aby wyprawić dzieci punktualnie do szkoły, ponieważ osoby spóźnione nie zostaną wpuszczone do </a:t>
            </a:r>
            <a:r>
              <a:rPr lang="pl-PL" sz="2700" dirty="0"/>
              <a:t>s</a:t>
            </a:r>
            <a:r>
              <a:rPr lang="pl-PL" sz="2700" dirty="0" smtClean="0"/>
              <a:t>ali egzaminacyjnej, chyba że będzie to jeszcze czas organizacyjny.</a:t>
            </a:r>
          </a:p>
          <a:p>
            <a:pPr marL="0" indent="0">
              <a:buNone/>
            </a:pPr>
            <a:endParaRPr lang="pl-PL" sz="2700" dirty="0" smtClean="0"/>
          </a:p>
          <a:p>
            <a:pPr marL="0" indent="0">
              <a:buNone/>
            </a:pPr>
            <a:endParaRPr lang="pl-PL" dirty="0" smtClean="0"/>
          </a:p>
          <a:p>
            <a:endParaRPr lang="pl-PL" dirty="0" smtClean="0"/>
          </a:p>
          <a:p>
            <a:endParaRPr lang="pl-PL"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588933" y="3717032"/>
            <a:ext cx="2000250" cy="2286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594800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TotalTime>
  <Words>1171</Words>
  <Application>Microsoft Office PowerPoint</Application>
  <PresentationFormat>Pokaz na ekranie (4:3)</PresentationFormat>
  <Paragraphs>92</Paragraphs>
  <Slides>24</Slides>
  <Notes>0</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Motyw pakietu Office</vt:lpstr>
      <vt:lpstr>Slajd 1</vt:lpstr>
      <vt:lpstr>WAŻNE</vt:lpstr>
      <vt:lpstr>Egzamin ósmoklasisty</vt:lpstr>
      <vt:lpstr>Terminy egzaminu ósmoklasisty         w roku szkolnym 2022/2023</vt:lpstr>
      <vt:lpstr>Egzamin ósmoklasisty</vt:lpstr>
      <vt:lpstr>Wymagania na egzaminie</vt:lpstr>
      <vt:lpstr>Ogólne zasady obowiązujące na egzaminie ósmoklasisty</vt:lpstr>
      <vt:lpstr>Ogólne zasady obowiązujące na egzaminie ósmoklasisty</vt:lpstr>
      <vt:lpstr>Ogólne zasady obowiązujące na egzaminie ósmoklasisty</vt:lpstr>
      <vt:lpstr>Ogólne zasady obowiązujące na egzaminie ósmoklasisty</vt:lpstr>
      <vt:lpstr>Ogólne zasady obowiązujące na egzaminie ósmoklasisty</vt:lpstr>
      <vt:lpstr>Uprawnieni do dostosowań warunków i form przeprowadzenia egzaminu ósmoklasisty są: </vt:lpstr>
      <vt:lpstr>Dostosowanie form egzaminu ósmoklasisty</vt:lpstr>
      <vt:lpstr>Dostosowanie warunków egzaminu ósmoklasisty</vt:lpstr>
      <vt:lpstr>Uczniowie uprawnieni do dostosowania</vt:lpstr>
      <vt:lpstr>Uczniowie uprawnieni do dostosowania</vt:lpstr>
      <vt:lpstr>Uczniowie uprawnieni do dostosowania</vt:lpstr>
      <vt:lpstr>Uczniowie uprawnieni do dostosowania</vt:lpstr>
      <vt:lpstr>Uczniowie uprawnieni do dostosowania</vt:lpstr>
      <vt:lpstr>Uczniowie uprawnieni do dostosowania</vt:lpstr>
      <vt:lpstr>Terminy złożenia dokumentacji niezbędnej do przyznania dostosowania</vt:lpstr>
      <vt:lpstr>Egzamin ósmoklasisty</vt:lpstr>
      <vt:lpstr>Życzymy Państwa dzieciom, a naszym uczniom…</vt:lpstr>
      <vt:lpstr>Dziękujemy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Egzamin ósmoklasisty 2021</dc:title>
  <dc:creator>Igor</dc:creator>
  <cp:lastModifiedBy>zablo</cp:lastModifiedBy>
  <cp:revision>39</cp:revision>
  <dcterms:created xsi:type="dcterms:W3CDTF">2020-09-27T09:20:52Z</dcterms:created>
  <dcterms:modified xsi:type="dcterms:W3CDTF">2022-09-25T19:20:51Z</dcterms:modified>
</cp:coreProperties>
</file>