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84" r:id="rId3"/>
    <p:sldId id="270" r:id="rId4"/>
    <p:sldId id="286" r:id="rId5"/>
    <p:sldId id="285" r:id="rId6"/>
    <p:sldId id="268" r:id="rId7"/>
    <p:sldId id="257" r:id="rId8"/>
    <p:sldId id="287" r:id="rId9"/>
    <p:sldId id="266" r:id="rId10"/>
    <p:sldId id="258" r:id="rId11"/>
    <p:sldId id="269" r:id="rId12"/>
    <p:sldId id="259" r:id="rId13"/>
    <p:sldId id="260" r:id="rId14"/>
    <p:sldId id="261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62" r:id="rId25"/>
    <p:sldId id="281" r:id="rId26"/>
    <p:sldId id="263" r:id="rId27"/>
  </p:sldIdLst>
  <p:sldSz cx="9144000" cy="6858000" type="screen4x3"/>
  <p:notesSz cx="6735763" cy="98663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91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5F1A-ECAD-4FEE-B548-8ED8B34CE3E6}" type="datetimeFigureOut">
              <a:rPr lang="pl-PL" smtClean="0"/>
              <a:pPr/>
              <a:t>28.09.2026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6102-CAFA-4569-A1B7-E18B8BB4640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567740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5F1A-ECAD-4FEE-B548-8ED8B34CE3E6}" type="datetimeFigureOut">
              <a:rPr lang="pl-PL" smtClean="0"/>
              <a:pPr/>
              <a:t>28.09.2026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6102-CAFA-4569-A1B7-E18B8BB4640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94925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5F1A-ECAD-4FEE-B548-8ED8B34CE3E6}" type="datetimeFigureOut">
              <a:rPr lang="pl-PL" smtClean="0"/>
              <a:pPr/>
              <a:t>28.09.2026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6102-CAFA-4569-A1B7-E18B8BB4640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691980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5F1A-ECAD-4FEE-B548-8ED8B34CE3E6}" type="datetimeFigureOut">
              <a:rPr lang="pl-PL" smtClean="0"/>
              <a:pPr/>
              <a:t>28.09.2026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6102-CAFA-4569-A1B7-E18B8BB4640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62146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5F1A-ECAD-4FEE-B548-8ED8B34CE3E6}" type="datetimeFigureOut">
              <a:rPr lang="pl-PL" smtClean="0"/>
              <a:pPr/>
              <a:t>28.09.2026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6102-CAFA-4569-A1B7-E18B8BB4640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386946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5F1A-ECAD-4FEE-B548-8ED8B34CE3E6}" type="datetimeFigureOut">
              <a:rPr lang="pl-PL" smtClean="0"/>
              <a:pPr/>
              <a:t>28.09.2026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6102-CAFA-4569-A1B7-E18B8BB4640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725849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5F1A-ECAD-4FEE-B548-8ED8B34CE3E6}" type="datetimeFigureOut">
              <a:rPr lang="pl-PL" smtClean="0"/>
              <a:pPr/>
              <a:t>28.09.2026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6102-CAFA-4569-A1B7-E18B8BB4640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657890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5F1A-ECAD-4FEE-B548-8ED8B34CE3E6}" type="datetimeFigureOut">
              <a:rPr lang="pl-PL" smtClean="0"/>
              <a:pPr/>
              <a:t>28.09.2026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6102-CAFA-4569-A1B7-E18B8BB4640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088445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5F1A-ECAD-4FEE-B548-8ED8B34CE3E6}" type="datetimeFigureOut">
              <a:rPr lang="pl-PL" smtClean="0"/>
              <a:pPr/>
              <a:t>28.09.2026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6102-CAFA-4569-A1B7-E18B8BB4640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794147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5F1A-ECAD-4FEE-B548-8ED8B34CE3E6}" type="datetimeFigureOut">
              <a:rPr lang="pl-PL" smtClean="0"/>
              <a:pPr/>
              <a:t>28.09.2026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6102-CAFA-4569-A1B7-E18B8BB4640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693949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5F1A-ECAD-4FEE-B548-8ED8B34CE3E6}" type="datetimeFigureOut">
              <a:rPr lang="pl-PL" smtClean="0"/>
              <a:pPr/>
              <a:t>28.09.2026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F6102-CAFA-4569-A1B7-E18B8BB4640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630449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05F1A-ECAD-4FEE-B548-8ED8B34CE3E6}" type="datetimeFigureOut">
              <a:rPr lang="pl-PL" smtClean="0"/>
              <a:pPr/>
              <a:t>28.09.2026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F6102-CAFA-4569-A1B7-E18B8BB4640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03519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4658496"/>
            <a:ext cx="6400800" cy="1578816"/>
          </a:xfrm>
        </p:spPr>
        <p:txBody>
          <a:bodyPr>
            <a:normAutofit lnSpcReduction="10000"/>
          </a:bodyPr>
          <a:lstStyle/>
          <a:p>
            <a:r>
              <a:rPr lang="pl-PL" sz="10000" b="1" dirty="0" smtClean="0"/>
              <a:t>2027</a:t>
            </a:r>
            <a:endParaRPr lang="pl-PL" sz="10000" b="1" dirty="0" smtClean="0"/>
          </a:p>
          <a:p>
            <a:endParaRPr lang="pl-PL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85876"/>
            <a:ext cx="7344816" cy="337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0063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Egzamin ósmoklasisty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dirty="0" smtClean="0"/>
              <a:t>Zapoznanie uczniów i ich rodziców z możliwymi sposobami dostosowania warunków i form przeprowadzania egzaminu ósmoklasisty</a:t>
            </a:r>
            <a:endParaRPr lang="pl-PL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488" y="4473943"/>
            <a:ext cx="3571900" cy="1759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WAŻNE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l-PL" dirty="0" smtClean="0"/>
              <a:t>Egzamin ósmoklasisty jest egzaminem obowiązkowym, co oznacza, że każdy uczeń musi do niego przystąpić, aby ukończyć szkołę. Nie jest określony minimalny wynik, jaki uczeń powinien </a:t>
            </a:r>
            <a:r>
              <a:rPr lang="pl-PL" dirty="0" smtClean="0"/>
              <a:t>z niego uzyskać</a:t>
            </a:r>
            <a:r>
              <a:rPr lang="pl-PL" dirty="0" smtClean="0"/>
              <a:t>, dlatego egzaminu ósmoklasisty nie można nie zdać.</a:t>
            </a:r>
          </a:p>
          <a:p>
            <a:endParaRPr lang="pl-PL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509120"/>
            <a:ext cx="3571900" cy="1759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5759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Egzamin ósmoklasisty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sz="4000" dirty="0" smtClean="0"/>
              <a:t>   </a:t>
            </a:r>
            <a:r>
              <a:rPr lang="pl-PL" sz="4000" dirty="0" smtClean="0"/>
              <a:t>Od roku 2025 jest </a:t>
            </a:r>
            <a:r>
              <a:rPr lang="pl-PL" sz="4000" dirty="0" smtClean="0"/>
              <a:t>przeprowadzany na podstawie wymagań </a:t>
            </a:r>
            <a:r>
              <a:rPr lang="pl-PL" sz="4000" dirty="0" smtClean="0"/>
              <a:t>ogólnych i szczegółowych określonych </a:t>
            </a:r>
            <a:r>
              <a:rPr lang="pl-PL" sz="4000" dirty="0" smtClean="0"/>
              <a:t>w podstawie programowej kształcenia ogólnego </a:t>
            </a:r>
            <a:r>
              <a:rPr lang="pl-PL" sz="4000" dirty="0" smtClean="0"/>
              <a:t>dla </a:t>
            </a:r>
            <a:r>
              <a:rPr lang="pl-PL" sz="4000" dirty="0" smtClean="0"/>
              <a:t>szkół </a:t>
            </a:r>
            <a:r>
              <a:rPr lang="pl-PL" sz="4000" dirty="0" smtClean="0"/>
              <a:t>podstawowych</a:t>
            </a:r>
            <a:endParaRPr lang="pl-PL" sz="4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797152"/>
            <a:ext cx="3571900" cy="1759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Ważne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sz="4000" dirty="0" smtClean="0"/>
              <a:t>   Wyniki egzaminu ósmoklasisty ogrywają kluczową rolę w procesie rekrutacji do szkół </a:t>
            </a:r>
            <a:r>
              <a:rPr lang="pl-PL" sz="4000" dirty="0" smtClean="0"/>
              <a:t>ponadpodstawowych</a:t>
            </a:r>
            <a:endParaRPr lang="pl-PL" sz="4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717032"/>
            <a:ext cx="2880320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Egzamin ósmoklasisty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Egzamin ósmoklasisty składa się z trzech części i obejmuje przedmioty obowiązkowe:</a:t>
            </a:r>
          </a:p>
          <a:p>
            <a:pPr marL="0" indent="0">
              <a:buNone/>
            </a:pPr>
            <a:r>
              <a:rPr lang="pl-PL" dirty="0" smtClean="0"/>
              <a:t>- język polski,</a:t>
            </a:r>
          </a:p>
          <a:p>
            <a:pPr marL="0" indent="0">
              <a:buNone/>
            </a:pPr>
            <a:r>
              <a:rPr lang="pl-PL" dirty="0" smtClean="0"/>
              <a:t>- matematyka,</a:t>
            </a:r>
          </a:p>
          <a:p>
            <a:pPr marL="0" indent="0">
              <a:buNone/>
            </a:pPr>
            <a:r>
              <a:rPr lang="pl-PL" dirty="0" smtClean="0"/>
              <a:t>- język obcy nowożytny (deklarację wskazującą język obcy, z którego uczeń przystąpi do egzaminu, należy złożyć u wychowawcy oddziału nie później niż do </a:t>
            </a:r>
            <a:r>
              <a:rPr lang="pl-PL" dirty="0" smtClean="0"/>
              <a:t>30.09.2026 </a:t>
            </a:r>
            <a:r>
              <a:rPr lang="pl-PL" dirty="0" smtClean="0"/>
              <a:t>r.)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11399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Terminy egzaminu ósmoklasisty         w roku szkolnym </a:t>
            </a:r>
            <a:r>
              <a:rPr lang="pl-PL" b="1" dirty="0" smtClean="0"/>
              <a:t>2026/2027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l-PL" sz="4000" b="1" dirty="0" smtClean="0"/>
          </a:p>
          <a:p>
            <a:pPr marL="0" indent="0">
              <a:buNone/>
            </a:pPr>
            <a:r>
              <a:rPr lang="pl-PL" sz="4000" b="1" dirty="0" smtClean="0"/>
              <a:t>Termin</a:t>
            </a:r>
            <a:r>
              <a:rPr lang="pl-PL" sz="4000" dirty="0" smtClean="0"/>
              <a:t> </a:t>
            </a:r>
            <a:r>
              <a:rPr lang="pl-PL" sz="4000" b="1" dirty="0" smtClean="0"/>
              <a:t>główny</a:t>
            </a:r>
            <a:r>
              <a:rPr lang="pl-PL" sz="4000" dirty="0" smtClean="0"/>
              <a:t>: </a:t>
            </a:r>
            <a:r>
              <a:rPr lang="pl-PL" sz="4000" dirty="0" smtClean="0"/>
              <a:t>10-12 </a:t>
            </a:r>
            <a:r>
              <a:rPr lang="pl-PL" sz="4000" dirty="0" smtClean="0"/>
              <a:t>maja </a:t>
            </a:r>
            <a:r>
              <a:rPr lang="pl-PL" sz="4000" dirty="0" smtClean="0"/>
              <a:t>2027 </a:t>
            </a:r>
            <a:r>
              <a:rPr lang="pl-PL" sz="4000" dirty="0" smtClean="0"/>
              <a:t>r.</a:t>
            </a:r>
          </a:p>
          <a:p>
            <a:pPr marL="0" indent="0">
              <a:buNone/>
            </a:pPr>
            <a:r>
              <a:rPr lang="pl-PL" sz="4000" b="1" dirty="0" smtClean="0"/>
              <a:t>Termin</a:t>
            </a:r>
            <a:r>
              <a:rPr lang="pl-PL" sz="4000" dirty="0" smtClean="0"/>
              <a:t> </a:t>
            </a:r>
            <a:r>
              <a:rPr lang="pl-PL" sz="4000" b="1" dirty="0" smtClean="0"/>
              <a:t>dodatkowy</a:t>
            </a:r>
            <a:r>
              <a:rPr lang="pl-PL" sz="4000" dirty="0" smtClean="0"/>
              <a:t> dla uczniów, którzy z przyczyn losowych nie uczestniczyli w egzaminie w maju: </a:t>
            </a:r>
            <a:r>
              <a:rPr lang="pl-PL" sz="4000" dirty="0" smtClean="0"/>
              <a:t>9-11 </a:t>
            </a:r>
            <a:r>
              <a:rPr lang="pl-PL" sz="4000" dirty="0" smtClean="0"/>
              <a:t>czerwca </a:t>
            </a:r>
            <a:r>
              <a:rPr lang="pl-PL" sz="4000" dirty="0" smtClean="0"/>
              <a:t>2027 </a:t>
            </a:r>
            <a:r>
              <a:rPr lang="pl-PL" sz="4000" dirty="0" smtClean="0"/>
              <a:t>r.</a:t>
            </a:r>
          </a:p>
          <a:p>
            <a:endParaRPr lang="pl-PL" sz="4000" dirty="0"/>
          </a:p>
        </p:txBody>
      </p:sp>
    </p:spTree>
    <p:extLst>
      <p:ext uri="{BB962C8B-B14F-4D97-AF65-F5344CB8AC3E}">
        <p14:creationId xmlns:p14="http://schemas.microsoft.com/office/powerpoint/2010/main" xmlns="" val="109568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Wyniki egzaminu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/>
              <a:t>6 lipca 2027 r. w godz. 8.00- 15.00 – zaświadczenie o szczegółowych wynikach dla uczniów, którzy przystąpią do egzaminu w maju lub w czerwcu, wydawane będzie w szkole, w sekretariacie.</a:t>
            </a:r>
          </a:p>
          <a:p>
            <a:r>
              <a:rPr lang="pl-PL" dirty="0" smtClean="0"/>
              <a:t>Na zaświadczeniu będzie podany wynik procentowy oraz wynik na skali centylowej (ten wynik umożliwia porównanie wyniku ucznia z wynikami uczniów w całym kraju).</a:t>
            </a:r>
            <a:endParaRPr lang="pl-PL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Egzamin ósmoklasisty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b="1" dirty="0" smtClean="0"/>
              <a:t>język</a:t>
            </a:r>
            <a:r>
              <a:rPr lang="pl-PL" dirty="0" smtClean="0"/>
              <a:t> </a:t>
            </a:r>
            <a:r>
              <a:rPr lang="pl-PL" b="1" dirty="0" smtClean="0"/>
              <a:t>polski</a:t>
            </a:r>
            <a:r>
              <a:rPr lang="pl-PL" dirty="0" smtClean="0"/>
              <a:t> -  </a:t>
            </a:r>
            <a:r>
              <a:rPr lang="pl-PL" dirty="0" smtClean="0"/>
              <a:t>10 </a:t>
            </a:r>
            <a:r>
              <a:rPr lang="pl-PL" dirty="0" smtClean="0"/>
              <a:t>maja  </a:t>
            </a:r>
            <a:r>
              <a:rPr lang="pl-PL" dirty="0" smtClean="0"/>
              <a:t>2027 </a:t>
            </a:r>
            <a:r>
              <a:rPr lang="pl-PL" dirty="0" smtClean="0"/>
              <a:t>r. (poniedziałek) – godz. 9. 00  - (czas </a:t>
            </a:r>
            <a:r>
              <a:rPr lang="pl-PL" dirty="0" smtClean="0"/>
              <a:t>trwania:</a:t>
            </a:r>
            <a:r>
              <a:rPr lang="pl-PL" dirty="0" smtClean="0"/>
              <a:t> </a:t>
            </a:r>
            <a:r>
              <a:rPr lang="pl-PL" dirty="0" smtClean="0"/>
              <a:t>150 min,  wydłużony do 195 min dla uczniów z </a:t>
            </a:r>
            <a:r>
              <a:rPr lang="pl-PL" dirty="0" smtClean="0"/>
              <a:t>dostosowaniami)</a:t>
            </a:r>
            <a:endParaRPr lang="pl-PL" dirty="0" smtClean="0"/>
          </a:p>
          <a:p>
            <a:pPr marL="0" indent="0">
              <a:buNone/>
            </a:pPr>
            <a:r>
              <a:rPr lang="pl-PL" b="1" dirty="0" smtClean="0"/>
              <a:t>matematyka</a:t>
            </a:r>
            <a:r>
              <a:rPr lang="pl-PL" dirty="0" smtClean="0"/>
              <a:t> -  </a:t>
            </a:r>
            <a:r>
              <a:rPr lang="pl-PL" dirty="0" smtClean="0"/>
              <a:t>11 </a:t>
            </a:r>
            <a:r>
              <a:rPr lang="pl-PL" dirty="0" smtClean="0"/>
              <a:t>maja </a:t>
            </a:r>
            <a:r>
              <a:rPr lang="pl-PL" dirty="0" smtClean="0"/>
              <a:t>2027 </a:t>
            </a:r>
            <a:r>
              <a:rPr lang="pl-PL" dirty="0" smtClean="0"/>
              <a:t>r. (wtorek) – godz. 9.00 -  (czas </a:t>
            </a:r>
            <a:r>
              <a:rPr lang="pl-PL" dirty="0" smtClean="0"/>
              <a:t>trwania:</a:t>
            </a:r>
            <a:r>
              <a:rPr lang="pl-PL" dirty="0" smtClean="0"/>
              <a:t> </a:t>
            </a:r>
            <a:r>
              <a:rPr lang="pl-PL" dirty="0" smtClean="0"/>
              <a:t>125 min,  wydłużony do 165 min dla uczniów z dostosowaniami)</a:t>
            </a:r>
          </a:p>
          <a:p>
            <a:pPr marL="0" indent="0">
              <a:buNone/>
            </a:pPr>
            <a:r>
              <a:rPr lang="pl-PL" b="1" dirty="0" smtClean="0"/>
              <a:t>język</a:t>
            </a:r>
            <a:r>
              <a:rPr lang="pl-PL" dirty="0" smtClean="0"/>
              <a:t> </a:t>
            </a:r>
            <a:r>
              <a:rPr lang="pl-PL" b="1" dirty="0" smtClean="0"/>
              <a:t>obcy</a:t>
            </a:r>
            <a:r>
              <a:rPr lang="pl-PL" dirty="0" smtClean="0"/>
              <a:t> </a:t>
            </a:r>
            <a:r>
              <a:rPr lang="pl-PL" b="1" dirty="0" smtClean="0"/>
              <a:t>nowożytny</a:t>
            </a:r>
            <a:r>
              <a:rPr lang="pl-PL" dirty="0" smtClean="0"/>
              <a:t> - </a:t>
            </a:r>
            <a:r>
              <a:rPr lang="pl-PL" dirty="0" smtClean="0"/>
              <a:t>12 </a:t>
            </a:r>
            <a:r>
              <a:rPr lang="pl-PL" dirty="0" smtClean="0"/>
              <a:t>maja </a:t>
            </a:r>
            <a:r>
              <a:rPr lang="pl-PL" dirty="0" smtClean="0"/>
              <a:t>2027 r</a:t>
            </a:r>
            <a:r>
              <a:rPr lang="pl-PL" dirty="0" smtClean="0"/>
              <a:t>. (środa) – godz</a:t>
            </a:r>
            <a:r>
              <a:rPr lang="pl-PL" dirty="0" smtClean="0"/>
              <a:t>. 9.00 </a:t>
            </a:r>
            <a:r>
              <a:rPr lang="pl-PL" dirty="0" smtClean="0"/>
              <a:t>– (czas </a:t>
            </a:r>
            <a:r>
              <a:rPr lang="pl-PL" dirty="0" smtClean="0"/>
              <a:t>trwania:</a:t>
            </a:r>
            <a:r>
              <a:rPr lang="pl-PL" dirty="0" smtClean="0"/>
              <a:t> </a:t>
            </a:r>
            <a:r>
              <a:rPr lang="pl-PL" dirty="0" smtClean="0"/>
              <a:t>110 min,  wydłużony do 145 min dla uczniów z dostosowaniami)</a:t>
            </a:r>
          </a:p>
          <a:p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371719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Ogólne zasady obowiązujące na egzaminie ósmoklasisty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pl-PL" dirty="0" smtClean="0"/>
          </a:p>
          <a:p>
            <a:pPr marL="514350" indent="-514350">
              <a:buAutoNum type="arabicPeriod"/>
            </a:pPr>
            <a:r>
              <a:rPr lang="pl-PL" dirty="0" smtClean="0"/>
              <a:t>Każdy zdający powinien mieć na egzaminie długopis lub pióro czarno piszące oraz dodatkowo linijkę (na egzaminie z matematyki). Rysunki – jeżeli trzeba je wykonać – zdający wykonują długopisem. Nie wykonuje się rysunków ołówkiem.</a:t>
            </a:r>
          </a:p>
          <a:p>
            <a:pPr marL="514350" indent="-514350">
              <a:buNone/>
            </a:pPr>
            <a:endParaRPr lang="pl-PL" dirty="0" smtClean="0"/>
          </a:p>
          <a:p>
            <a:pPr marL="514350" indent="-514350">
              <a:buNone/>
            </a:pPr>
            <a:r>
              <a:rPr lang="pl-PL" dirty="0" smtClean="0"/>
              <a:t>2. Niedozwolone jest korzystanie z długopisów </a:t>
            </a:r>
            <a:r>
              <a:rPr lang="pl-PL" dirty="0" err="1" smtClean="0"/>
              <a:t>zmazywalnych</a:t>
            </a:r>
            <a:r>
              <a:rPr lang="pl-PL" dirty="0" smtClean="0"/>
              <a:t>/ ścieralnych.</a:t>
            </a:r>
          </a:p>
          <a:p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3. Zdający mogą wnieść do sali małą butelkę wody i umieścić ją przy nodze stolika, aby nie zalać materiałów.</a:t>
            </a:r>
          </a:p>
          <a:p>
            <a:pPr marL="0" indent="0">
              <a:buNone/>
            </a:pPr>
            <a:r>
              <a:rPr lang="pl-PL" dirty="0" smtClean="0"/>
              <a:t> 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42923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Ogólne zasady obowiązujące na egzaminie ósmoklasisty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pl-PL" sz="2800" dirty="0" smtClean="0"/>
          </a:p>
          <a:p>
            <a:pPr marL="0" indent="0">
              <a:buNone/>
            </a:pPr>
            <a:r>
              <a:rPr lang="pl-PL" sz="2800" dirty="0" smtClean="0"/>
              <a:t>4. Zdających i członków komisji obowiązuje zakaz wnoszenia do </a:t>
            </a:r>
            <a:r>
              <a:rPr lang="pl-PL" sz="2800" dirty="0" err="1" smtClean="0"/>
              <a:t>sal</a:t>
            </a:r>
            <a:r>
              <a:rPr lang="pl-PL" sz="2800" dirty="0" smtClean="0"/>
              <a:t> egzaminacyjnych urządzeń telekomunikacyjnych, np. telefonów komórkowych, odtwarzaczy mp3, </a:t>
            </a:r>
            <a:r>
              <a:rPr lang="pl-PL" sz="2800" dirty="0" err="1" smtClean="0"/>
              <a:t>smartwatchów</a:t>
            </a:r>
            <a:r>
              <a:rPr lang="pl-PL" sz="2800" dirty="0" smtClean="0"/>
              <a:t> i korzystania  z nich w tej sali. </a:t>
            </a:r>
          </a:p>
          <a:p>
            <a:pPr marL="0" indent="0">
              <a:buNone/>
            </a:pPr>
            <a:r>
              <a:rPr lang="pl-PL" sz="2800" dirty="0" smtClean="0"/>
              <a:t>5. Złamanie powyższej zasady będzie każdorazowo skutkować unieważnieniem egzaminu z danego przedmiotu.</a:t>
            </a:r>
          </a:p>
          <a:p>
            <a:pPr marL="0" indent="0">
              <a:buNone/>
            </a:pPr>
            <a:r>
              <a:rPr lang="pl-PL" dirty="0" smtClean="0"/>
              <a:t>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70794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Ogólne zasady obowiązujące na egzaminie ósmoklasisty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l-PL" sz="2700" dirty="0" smtClean="0"/>
          </a:p>
          <a:p>
            <a:pPr marL="0" indent="0">
              <a:buNone/>
            </a:pPr>
            <a:r>
              <a:rPr lang="pl-PL" sz="2700" dirty="0" smtClean="0"/>
              <a:t>6. Rodziców prosimy, aby wyprawić dzieci punktualnie do szkoły, ponieważ osoby spóźnione nie zostaną wpuszczone do </a:t>
            </a:r>
            <a:r>
              <a:rPr lang="pl-PL" sz="2700" dirty="0"/>
              <a:t>s</a:t>
            </a:r>
            <a:r>
              <a:rPr lang="pl-PL" sz="2700" dirty="0" smtClean="0"/>
              <a:t>ali egzaminacyjnej, chyba że będzie to jeszcze czas organizacyjny.</a:t>
            </a:r>
          </a:p>
          <a:p>
            <a:pPr marL="0" indent="0">
              <a:buNone/>
            </a:pPr>
            <a:endParaRPr lang="pl-PL" sz="2700" dirty="0" smtClean="0"/>
          </a:p>
          <a:p>
            <a:pPr marL="0" indent="0">
              <a:buNone/>
            </a:pPr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8933" y="3717032"/>
            <a:ext cx="20002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9480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Ogólne zasady obowiązujące na egzaminie ósmoklasisty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l-PL" sz="2700" dirty="0" smtClean="0"/>
          </a:p>
          <a:p>
            <a:pPr marL="0" indent="0">
              <a:buNone/>
            </a:pPr>
            <a:r>
              <a:rPr lang="pl-PL" sz="2700" dirty="0" smtClean="0"/>
              <a:t>7. Zdający (poza uczniami, którym dostosowuje się warunki egzaminu) podczas każdej części egzaminu będą nanosić odpowiedzi na kartę odpowiedzi poprzez zamalowanie czarnym długopisem odpowiedniej kratki     ( jeśli się pomylą, mogą odpowiedź błędną wziąć w kółko i zaznaczyć poprawną). Zadania otwarte </a:t>
            </a:r>
            <a:r>
              <a:rPr lang="pl-PL" sz="2700" dirty="0"/>
              <a:t>k</a:t>
            </a:r>
            <a:r>
              <a:rPr lang="pl-PL" sz="2700" dirty="0" smtClean="0"/>
              <a:t>ażdy uczeń będzie wykonywać na wyznaczonych do tego kartach zadań egzaminacyjnych.</a:t>
            </a:r>
          </a:p>
          <a:p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01228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Ogólne zasady obowiązujące na egzaminie ósmoklasisty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sz="2800" dirty="0" smtClean="0"/>
          </a:p>
          <a:p>
            <a:pPr marL="0" indent="0">
              <a:buNone/>
            </a:pPr>
            <a:r>
              <a:rPr lang="pl-PL" sz="2800" dirty="0" smtClean="0"/>
              <a:t>8. Należy rozwiązywać zadania samodzielnie.                   W sytuacji, gdy uczniowi zostanie udowodnione niesamodzielne wykonywanie zadań egzaminacyjnych, jego egzamin zostaje przerwany i uczeń może go zdawać w drugim terminie</a:t>
            </a:r>
            <a:r>
              <a:rPr lang="pl-PL" sz="2800" dirty="0"/>
              <a:t>.</a:t>
            </a:r>
            <a:endParaRPr lang="pl-PL" sz="2800" dirty="0" smtClean="0"/>
          </a:p>
          <a:p>
            <a:endParaRPr lang="pl-PL" dirty="0" smtClean="0"/>
          </a:p>
          <a:p>
            <a:endParaRPr lang="pl-PL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488" y="4473943"/>
            <a:ext cx="3571900" cy="1759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1344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426170"/>
          </a:xfrm>
        </p:spPr>
        <p:txBody>
          <a:bodyPr>
            <a:noAutofit/>
          </a:bodyPr>
          <a:lstStyle/>
          <a:p>
            <a:r>
              <a:rPr lang="pl-PL" sz="3600" b="1" dirty="0" smtClean="0"/>
              <a:t>Uprawnieni do dostosowań warunków i form przeprowadzenia egzaminu ósmoklasisty są: </a:t>
            </a:r>
            <a:endParaRPr lang="pl-PL" sz="36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l-PL" sz="2800" dirty="0" smtClean="0"/>
          </a:p>
          <a:p>
            <a:pPr marL="0" indent="0">
              <a:buNone/>
            </a:pPr>
            <a:r>
              <a:rPr lang="pl-PL" sz="2800" dirty="0" smtClean="0"/>
              <a:t>- uczniowie ze specjalnymi potrzebami edukacyjnymi, w tym niepełnosprawni,  niedostosowani społecznie oraz zagrożeni niedostosowaniem społecznym; </a:t>
            </a:r>
          </a:p>
          <a:p>
            <a:pPr marL="0" indent="0">
              <a:buNone/>
            </a:pPr>
            <a:r>
              <a:rPr lang="pl-PL" sz="2800" dirty="0" smtClean="0"/>
              <a:t>- uczniowie, o których mowa w art. 165 ust. 1 ustawy z dnia 14 grudnia 2016 r. Prawo oświatowe (cudzoziemcy);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488" y="4473943"/>
            <a:ext cx="3571900" cy="1759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9794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Dostosowanie form egzaminu ósmoklasisty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800" dirty="0" smtClean="0"/>
              <a:t>Polega na przygotowaniu odrębnych arkuszy dostosowanych do potrzeb i możliwości zdających.</a:t>
            </a:r>
          </a:p>
          <a:p>
            <a:pPr marL="0" indent="0">
              <a:buNone/>
            </a:pPr>
            <a:endParaRPr lang="pl-PL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429000"/>
            <a:ext cx="4896544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5282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Dostosowanie </a:t>
            </a:r>
            <a:r>
              <a:rPr lang="pl-PL" b="1" dirty="0" smtClean="0"/>
              <a:t>warunków </a:t>
            </a:r>
            <a:r>
              <a:rPr lang="pl-PL" b="1" dirty="0"/>
              <a:t>egzaminu ósmoklasisty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 smtClean="0"/>
              <a:t>Polega m.in.:</a:t>
            </a:r>
          </a:p>
          <a:p>
            <a:pPr>
              <a:buFontTx/>
              <a:buChar char="-"/>
            </a:pPr>
            <a:r>
              <a:rPr lang="pl-PL" dirty="0"/>
              <a:t>z</a:t>
            </a:r>
            <a:r>
              <a:rPr lang="pl-PL" dirty="0" smtClean="0"/>
              <a:t>minimalizowaniu ograniczeń wynikających z niepełnosprawności lub niedostosowania społecznego;</a:t>
            </a:r>
          </a:p>
          <a:p>
            <a:pPr>
              <a:buFontTx/>
              <a:buChar char="-"/>
            </a:pPr>
            <a:r>
              <a:rPr lang="pl-PL" dirty="0" smtClean="0"/>
              <a:t>zapewnieniu uczniowi miejsca pracy odpowiedniego do jego potrzeb edukacyjnych i możliwości psychofizycznych;</a:t>
            </a:r>
          </a:p>
          <a:p>
            <a:pPr>
              <a:buFontTx/>
              <a:buChar char="-"/>
            </a:pPr>
            <a:r>
              <a:rPr lang="pl-PL" dirty="0" smtClean="0"/>
              <a:t>odpowiednim przedłużeniu czasu przewidzianego na przeprowadzenie egzaminu;</a:t>
            </a:r>
          </a:p>
          <a:p>
            <a:pPr>
              <a:buFontTx/>
              <a:buChar char="-"/>
            </a:pPr>
            <a:r>
              <a:rPr lang="pl-PL" dirty="0"/>
              <a:t>u</a:t>
            </a:r>
            <a:r>
              <a:rPr lang="pl-PL" dirty="0" smtClean="0"/>
              <a:t>staleniu zasad oceniania rozwiązań zadań z uwzględnieniem dysfunkcji.</a:t>
            </a:r>
          </a:p>
          <a:p>
            <a:pPr>
              <a:buFontTx/>
              <a:buChar char="-"/>
            </a:pPr>
            <a:endParaRPr lang="pl-PL" dirty="0" smtClean="0"/>
          </a:p>
          <a:p>
            <a:pPr>
              <a:buFontTx/>
              <a:buChar char="-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350515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Uczniowie uprawnieni do dostosowania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l-PL" sz="2800" dirty="0" smtClean="0"/>
          </a:p>
          <a:p>
            <a:pPr marL="0" indent="0">
              <a:buNone/>
            </a:pPr>
            <a:r>
              <a:rPr lang="pl-PL" sz="2800" dirty="0" smtClean="0"/>
              <a:t>1. Posiadający orzeczenie o potrzebie kształcenia specjalnego wydane ze względu na niepełnosprawność (dostosowanie formy i warunków, podstawa dokumentacji- orzeczenie).</a:t>
            </a:r>
          </a:p>
          <a:p>
            <a:pPr marL="0" indent="0">
              <a:buNone/>
            </a:pPr>
            <a:r>
              <a:rPr lang="pl-PL" sz="2800" dirty="0" smtClean="0"/>
              <a:t>2</a:t>
            </a:r>
            <a:r>
              <a:rPr lang="pl-PL" sz="2800" dirty="0"/>
              <a:t>. </a:t>
            </a:r>
            <a:r>
              <a:rPr lang="pl-PL" sz="2800" dirty="0" smtClean="0"/>
              <a:t>Posiadający </a:t>
            </a:r>
            <a:r>
              <a:rPr lang="pl-PL" sz="2800" dirty="0"/>
              <a:t>orzeczenie o potrzebie kształcenia specjalnego wydane ze względu na </a:t>
            </a:r>
            <a:r>
              <a:rPr lang="pl-PL" sz="2800" dirty="0" smtClean="0"/>
              <a:t>niedostosowanie społeczne </a:t>
            </a:r>
            <a:r>
              <a:rPr lang="pl-PL" sz="2800" dirty="0"/>
              <a:t>(dostosowanie </a:t>
            </a:r>
            <a:r>
              <a:rPr lang="pl-PL" sz="2800" dirty="0" smtClean="0"/>
              <a:t>warunków</a:t>
            </a:r>
            <a:r>
              <a:rPr lang="pl-PL" sz="2800" dirty="0"/>
              <a:t>, podstawa dokumentacji- orzeczenie).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10056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Uczniowie uprawnieni do dostosowania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sz="2800" dirty="0" smtClean="0"/>
          </a:p>
          <a:p>
            <a:pPr marL="0" indent="0">
              <a:buNone/>
            </a:pPr>
            <a:r>
              <a:rPr lang="pl-PL" sz="2800" dirty="0" smtClean="0"/>
              <a:t>3</a:t>
            </a:r>
            <a:r>
              <a:rPr lang="pl-PL" sz="2800" dirty="0"/>
              <a:t>. </a:t>
            </a:r>
            <a:r>
              <a:rPr lang="pl-PL" sz="2800" dirty="0" smtClean="0"/>
              <a:t>Posiadający </a:t>
            </a:r>
            <a:r>
              <a:rPr lang="pl-PL" sz="2800" dirty="0"/>
              <a:t>orzeczenie o potrzebie </a:t>
            </a:r>
            <a:r>
              <a:rPr lang="pl-PL" sz="2800" dirty="0" smtClean="0"/>
              <a:t>indywidualnego nauczania </a:t>
            </a:r>
            <a:r>
              <a:rPr lang="pl-PL" sz="2800" dirty="0"/>
              <a:t>(dostosowanie </a:t>
            </a:r>
            <a:r>
              <a:rPr lang="pl-PL" sz="2800" dirty="0" smtClean="0"/>
              <a:t> warunków</a:t>
            </a:r>
            <a:r>
              <a:rPr lang="pl-PL" sz="2800" dirty="0"/>
              <a:t>, podstawa dokumentacji- orzeczenie</a:t>
            </a:r>
            <a:r>
              <a:rPr lang="pl-PL" sz="2800" dirty="0" smtClean="0"/>
              <a:t>).</a:t>
            </a:r>
          </a:p>
          <a:p>
            <a:pPr marL="0" indent="0">
              <a:buNone/>
            </a:pPr>
            <a:r>
              <a:rPr lang="pl-PL" sz="2800" dirty="0" smtClean="0"/>
              <a:t>4. </a:t>
            </a:r>
            <a:r>
              <a:rPr lang="pl-PL" sz="2800" dirty="0" smtClean="0"/>
              <a:t>Uczniowie chorzy </a:t>
            </a:r>
            <a:r>
              <a:rPr lang="pl-PL" sz="2800" dirty="0" smtClean="0"/>
              <a:t>lub </a:t>
            </a:r>
            <a:r>
              <a:rPr lang="pl-PL" sz="2800" dirty="0" smtClean="0"/>
              <a:t>niepełnosprawni </a:t>
            </a:r>
            <a:r>
              <a:rPr lang="pl-PL" sz="2800" dirty="0" smtClean="0"/>
              <a:t>czasowo (dostosowanie warunków, podstawa dokumentacji- zaświadczenie o stanie zdrowia wydane przez lekarza).</a:t>
            </a:r>
            <a:endParaRPr lang="pl-PL" sz="2800" dirty="0"/>
          </a:p>
          <a:p>
            <a:pPr marL="0" indent="0">
              <a:buNone/>
            </a:pPr>
            <a:r>
              <a:rPr lang="pl-PL" dirty="0" smtClean="0"/>
              <a:t> </a:t>
            </a:r>
            <a:endParaRPr lang="pl-PL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725144"/>
            <a:ext cx="3571900" cy="1759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3592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Uczniowie uprawnieni do dostosowania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sz="2800" dirty="0" smtClean="0"/>
          </a:p>
          <a:p>
            <a:pPr marL="0" indent="0">
              <a:buNone/>
            </a:pPr>
            <a:r>
              <a:rPr lang="pl-PL" sz="2800" dirty="0" smtClean="0"/>
              <a:t>5.  Posiadający opinię poradni psychologiczno- pedagogicznej, w tym poradni specjalistycznej, o specyficznych trudnościach w uczeniu się, w tym: z dysleksją, dysgrafią, dysortografią, dyskalkulią (dostosowanie  </a:t>
            </a:r>
            <a:r>
              <a:rPr lang="pl-PL" sz="2800" dirty="0"/>
              <a:t>warunków, podstawa dokumentacji- </a:t>
            </a:r>
            <a:r>
              <a:rPr lang="pl-PL" sz="2800" dirty="0" smtClean="0"/>
              <a:t>opinia poradni psychologiczno- pedagogicznej).</a:t>
            </a:r>
            <a:endParaRPr lang="pl-PL" sz="2800" dirty="0"/>
          </a:p>
          <a:p>
            <a:endParaRPr lang="pl-PL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725144"/>
            <a:ext cx="3571900" cy="1759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8484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Uczniowie uprawnieni do dostosowania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800" dirty="0" smtClean="0"/>
              <a:t>6</a:t>
            </a:r>
            <a:r>
              <a:rPr lang="pl-PL" dirty="0" smtClean="0"/>
              <a:t>. </a:t>
            </a:r>
            <a:r>
              <a:rPr lang="pl-PL" sz="2800" dirty="0" smtClean="0"/>
              <a:t>O</a:t>
            </a:r>
            <a:r>
              <a:rPr lang="pl-PL" sz="2800" dirty="0" smtClean="0"/>
              <a:t>bjęci </a:t>
            </a:r>
            <a:r>
              <a:rPr lang="pl-PL" sz="2800" dirty="0" smtClean="0"/>
              <a:t>pomocą psychologiczno- pedagogiczną w szkole ze względu na:</a:t>
            </a:r>
          </a:p>
          <a:p>
            <a:pPr>
              <a:buFontTx/>
              <a:buChar char="-"/>
            </a:pPr>
            <a:r>
              <a:rPr lang="pl-PL" sz="2800" dirty="0"/>
              <a:t>t</a:t>
            </a:r>
            <a:r>
              <a:rPr lang="pl-PL" sz="2800" dirty="0" smtClean="0"/>
              <a:t>rudności adaptacyjne związane z wcześniejszym kształceniem za granicą;</a:t>
            </a:r>
          </a:p>
          <a:p>
            <a:pPr>
              <a:buFontTx/>
              <a:buChar char="-"/>
            </a:pPr>
            <a:r>
              <a:rPr lang="pl-PL" sz="2800" dirty="0"/>
              <a:t>z</a:t>
            </a:r>
            <a:r>
              <a:rPr lang="pl-PL" sz="2800" dirty="0" smtClean="0"/>
              <a:t>aburzenia komunikacji językowej;</a:t>
            </a:r>
          </a:p>
          <a:p>
            <a:pPr>
              <a:buFontTx/>
              <a:buChar char="-"/>
            </a:pPr>
            <a:r>
              <a:rPr lang="pl-PL" sz="2800" dirty="0"/>
              <a:t>s</a:t>
            </a:r>
            <a:r>
              <a:rPr lang="pl-PL" sz="2800" dirty="0" smtClean="0"/>
              <a:t>ytuację kryzysową lub traumatyczną</a:t>
            </a:r>
          </a:p>
          <a:p>
            <a:pPr marL="0" indent="0">
              <a:buNone/>
            </a:pPr>
            <a:r>
              <a:rPr lang="pl-PL" sz="2800" dirty="0" smtClean="0"/>
              <a:t>(dostosowanie warunków, podstawa: pozytywna opinia rady pedagogicznej).</a:t>
            </a:r>
          </a:p>
          <a:p>
            <a:pPr>
              <a:buFontTx/>
              <a:buChar char="-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68885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Uczniowie uprawnieni do dostosowania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sz="2800" dirty="0" smtClean="0"/>
          </a:p>
          <a:p>
            <a:pPr marL="0" indent="0">
              <a:buNone/>
            </a:pPr>
            <a:r>
              <a:rPr lang="pl-PL" sz="2800" dirty="0" smtClean="0"/>
              <a:t>7. </a:t>
            </a:r>
            <a:r>
              <a:rPr lang="pl-PL" sz="2800" dirty="0" smtClean="0"/>
              <a:t>Cudzoziemcy, którym </a:t>
            </a:r>
            <a:r>
              <a:rPr lang="pl-PL" sz="2800" dirty="0" smtClean="0"/>
              <a:t>ograniczona znajomość języka polskiego utrudnia zrozumienie czytanego tekstu (dostosowanie formy i warunków, podstawa: pozytywna opinia rady pedagogicznej).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077072"/>
            <a:ext cx="4824536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0032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500" b="1" dirty="0" smtClean="0"/>
              <a:t>Terminy złożenia dokumentacji niezbędnej do przyznania dostosowania</a:t>
            </a:r>
            <a:endParaRPr lang="pl-PL" sz="35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pl-PL" dirty="0" smtClean="0"/>
              <a:t>Do </a:t>
            </a:r>
            <a:r>
              <a:rPr lang="pl-PL" u="sng" dirty="0" smtClean="0"/>
              <a:t>15</a:t>
            </a:r>
            <a:r>
              <a:rPr lang="pl-PL" dirty="0" smtClean="0"/>
              <a:t> </a:t>
            </a:r>
            <a:r>
              <a:rPr lang="pl-PL" u="sng" dirty="0" smtClean="0"/>
              <a:t>października</a:t>
            </a:r>
            <a:r>
              <a:rPr lang="pl-PL" dirty="0" smtClean="0"/>
              <a:t> </a:t>
            </a:r>
            <a:r>
              <a:rPr lang="pl-PL" dirty="0" smtClean="0"/>
              <a:t>2026 </a:t>
            </a:r>
            <a:r>
              <a:rPr lang="pl-PL" dirty="0" smtClean="0"/>
              <a:t>r. należy dostarczyć do dyrektora szkoły zaświadczenie o stanie zdrowia dziecka lub </a:t>
            </a:r>
            <a:r>
              <a:rPr lang="pl-PL" dirty="0" smtClean="0"/>
              <a:t>opinię poradni psychologiczno- pedagogicznej (opinii/orzeczeń </a:t>
            </a:r>
            <a:r>
              <a:rPr lang="pl-PL" dirty="0" smtClean="0"/>
              <a:t>obowiązujących na II etapie edukacyjnym nie należy ponownie przedstawiać, gdyż znajdują się w dokumentacji pedagoga szkolnego)</a:t>
            </a:r>
          </a:p>
          <a:p>
            <a:pPr marL="0" indent="0" algn="just">
              <a:buNone/>
            </a:pPr>
            <a:r>
              <a:rPr lang="pl-PL" dirty="0" smtClean="0"/>
              <a:t>Do </a:t>
            </a:r>
            <a:r>
              <a:rPr lang="pl-PL" u="sng" dirty="0" smtClean="0"/>
              <a:t>25</a:t>
            </a:r>
            <a:r>
              <a:rPr lang="pl-PL" dirty="0" smtClean="0"/>
              <a:t> </a:t>
            </a:r>
            <a:r>
              <a:rPr lang="pl-PL" u="sng" dirty="0" smtClean="0"/>
              <a:t>listopada</a:t>
            </a:r>
            <a:r>
              <a:rPr lang="pl-PL" dirty="0" smtClean="0"/>
              <a:t> </a:t>
            </a:r>
            <a:r>
              <a:rPr lang="pl-PL" dirty="0" smtClean="0"/>
              <a:t>2026 </a:t>
            </a:r>
            <a:r>
              <a:rPr lang="pl-PL" dirty="0" smtClean="0"/>
              <a:t>r. rodzice składają oświadczenie </a:t>
            </a:r>
            <a:r>
              <a:rPr lang="pl-PL" dirty="0" smtClean="0"/>
              <a:t>uzyskane od dyrektora szkoły </a:t>
            </a:r>
            <a:r>
              <a:rPr lang="pl-PL" dirty="0" smtClean="0"/>
              <a:t>o </a:t>
            </a:r>
            <a:r>
              <a:rPr lang="pl-PL" dirty="0" smtClean="0"/>
              <a:t>korzystaniu albo niekorzystaniu </a:t>
            </a:r>
            <a:r>
              <a:rPr lang="pl-PL" dirty="0" smtClean="0"/>
              <a:t>przez dziecko ze </a:t>
            </a:r>
            <a:r>
              <a:rPr lang="pl-PL" dirty="0" smtClean="0"/>
              <a:t>wskazanych form dostosowania (do 20 listopada </a:t>
            </a:r>
            <a:r>
              <a:rPr lang="pl-PL" dirty="0" smtClean="0"/>
              <a:t>2026 </a:t>
            </a:r>
            <a:r>
              <a:rPr lang="pl-PL" dirty="0" smtClean="0"/>
              <a:t>r. dyrektor szkoły informuje Państwa na piśmie o wskazanych sposobach dostosowania warunków lub formy przeprowadzania egzaminu ósmoklasisty do potrzeb i możliwości psychofizycznych Państwa dziecka</a:t>
            </a:r>
            <a:r>
              <a:rPr lang="pl-PL" dirty="0" smtClean="0"/>
              <a:t>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314033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Egzamin ósmoklasisty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l-PL" sz="2800" dirty="0" smtClean="0"/>
          </a:p>
          <a:p>
            <a:pPr marL="0" indent="0">
              <a:buNone/>
            </a:pPr>
            <a:r>
              <a:rPr lang="pl-PL" sz="2800" dirty="0" smtClean="0"/>
              <a:t>Na stronie Centralnej Komisji Egzaminacyjnej -www.cke.gov.pl - w zakładce poświęconej egzaminowi ósmoklasisty lub na stronie Okręgowej Komisji Egzaminacyjnej w Poznaniu dostępna jest m.in.: „Informacja o sposobie organizacji i przeprowadzania egzaminu ósmoklasisty obowiązująca w roku szkolnym </a:t>
            </a:r>
            <a:r>
              <a:rPr lang="pl-PL" sz="2800" dirty="0" smtClean="0"/>
              <a:t>2026/2027 </a:t>
            </a:r>
            <a:r>
              <a:rPr lang="pl-PL" sz="2800" dirty="0" smtClean="0"/>
              <a:t>” oraz „Informatory” , a także przykładowe arkusze egzaminacyjne z każdego </a:t>
            </a:r>
            <a:r>
              <a:rPr lang="pl-PL" sz="2800" dirty="0" smtClean="0"/>
              <a:t>przedmiotu egzaminacyjnego</a:t>
            </a:r>
            <a:endParaRPr lang="pl-PL" sz="2800" dirty="0" smtClean="0"/>
          </a:p>
          <a:p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419246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Uprawnienia laureatów i finalistów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    Z przystąpienia do egzaminu są zwolnieni laureaci lub finaliści olimpiad przedmiotowych oraz laureaci wojewódzkich konkursów kuratoryjnych</a:t>
            </a:r>
            <a:r>
              <a:rPr lang="pl-PL" dirty="0" smtClean="0"/>
              <a:t>. Zachęcamy uczniów kl. VIII do owocnego udziału w olimpiadach i konkursach. </a:t>
            </a:r>
            <a:endParaRPr lang="pl-PL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149080"/>
            <a:ext cx="2736304" cy="2052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2445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Dziękujemy za uwagę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l-PL" sz="4000" dirty="0" smtClean="0"/>
              <a:t>W</a:t>
            </a:r>
            <a:r>
              <a:rPr lang="pl-PL" sz="5000" dirty="0" smtClean="0"/>
              <a:t> </a:t>
            </a:r>
            <a:r>
              <a:rPr lang="pl-PL" sz="4000" dirty="0" smtClean="0"/>
              <a:t>przypadku pytań lub wątpliwości dotyczących organizacji (szczególnie dostosowania  warunków  i form do potrzeb edukacyjnych i możliwości psychofizycznych zdających) </a:t>
            </a:r>
            <a:r>
              <a:rPr lang="pl-PL" sz="4000" dirty="0" smtClean="0"/>
              <a:t>oraz </a:t>
            </a:r>
            <a:r>
              <a:rPr lang="pl-PL" sz="4000" dirty="0" smtClean="0"/>
              <a:t>przeprowadzania </a:t>
            </a:r>
            <a:r>
              <a:rPr lang="pl-PL" sz="4000" dirty="0" smtClean="0"/>
              <a:t>egzaminu ósmoklasisty pomocą służą:</a:t>
            </a:r>
          </a:p>
          <a:p>
            <a:pPr marL="0" indent="0">
              <a:buFontTx/>
              <a:buChar char="-"/>
            </a:pPr>
            <a:r>
              <a:rPr lang="pl-PL" sz="4000" dirty="0" smtClean="0"/>
              <a:t> wychowawcy </a:t>
            </a:r>
            <a:r>
              <a:rPr lang="pl-PL" sz="4000" dirty="0" smtClean="0"/>
              <a:t>klas VIII;</a:t>
            </a:r>
          </a:p>
          <a:p>
            <a:pPr marL="0" indent="0">
              <a:buFontTx/>
              <a:buChar char="-"/>
            </a:pPr>
            <a:r>
              <a:rPr lang="pl-PL" sz="4000" dirty="0" smtClean="0"/>
              <a:t> pedagog specjalny- </a:t>
            </a:r>
            <a:r>
              <a:rPr lang="pl-PL" sz="4000" dirty="0" smtClean="0"/>
              <a:t>Pani Marta </a:t>
            </a:r>
            <a:r>
              <a:rPr lang="pl-PL" sz="4000" dirty="0" err="1" smtClean="0"/>
              <a:t>Moryl</a:t>
            </a:r>
            <a:r>
              <a:rPr lang="pl-PL" sz="4000" dirty="0" smtClean="0"/>
              <a:t> </a:t>
            </a:r>
            <a:r>
              <a:rPr lang="pl-PL" sz="4000" dirty="0" smtClean="0"/>
              <a:t>(orzeczenia);</a:t>
            </a:r>
          </a:p>
          <a:p>
            <a:pPr marL="0" indent="0">
              <a:buFontTx/>
              <a:buChar char="-"/>
            </a:pPr>
            <a:r>
              <a:rPr lang="pl-PL" sz="4000" dirty="0" smtClean="0"/>
              <a:t> pedagog </a:t>
            </a:r>
            <a:r>
              <a:rPr lang="pl-PL" sz="4000" dirty="0" smtClean="0"/>
              <a:t>szkolny – </a:t>
            </a:r>
            <a:r>
              <a:rPr lang="pl-PL" sz="4000" dirty="0" smtClean="0"/>
              <a:t>Pani Iwona</a:t>
            </a:r>
            <a:r>
              <a:rPr lang="pl-PL" sz="4000" dirty="0" smtClean="0"/>
              <a:t> </a:t>
            </a:r>
            <a:r>
              <a:rPr lang="pl-PL" sz="4000" dirty="0" err="1" smtClean="0"/>
              <a:t>Śmierska</a:t>
            </a:r>
            <a:r>
              <a:rPr lang="pl-PL" sz="4000" dirty="0" smtClean="0"/>
              <a:t> (opinie</a:t>
            </a:r>
            <a:r>
              <a:rPr lang="pl-PL" sz="4000" dirty="0" smtClean="0"/>
              <a:t>); </a:t>
            </a:r>
            <a:endParaRPr lang="pl-PL" sz="4000" dirty="0" smtClean="0"/>
          </a:p>
          <a:p>
            <a:pPr marL="0" indent="0">
              <a:buFontTx/>
              <a:buChar char="-"/>
            </a:pPr>
            <a:r>
              <a:rPr lang="pl-PL" sz="4000" dirty="0" smtClean="0"/>
              <a:t>dyrektor </a:t>
            </a:r>
            <a:r>
              <a:rPr lang="pl-PL" sz="4000" dirty="0" smtClean="0"/>
              <a:t>szkoły </a:t>
            </a:r>
            <a:r>
              <a:rPr lang="pl-PL" sz="4000" dirty="0" smtClean="0"/>
              <a:t>– Pani A</a:t>
            </a:r>
            <a:r>
              <a:rPr lang="pl-PL" sz="4000" dirty="0" smtClean="0"/>
              <a:t>nna</a:t>
            </a:r>
            <a:r>
              <a:rPr lang="pl-PL" sz="4000" dirty="0" smtClean="0"/>
              <a:t> Zabłotna (w zakresie dostosowań form i warunków na egzaminie oraz organizacji)</a:t>
            </a:r>
          </a:p>
          <a:p>
            <a:pPr marL="0" indent="0" algn="ctr">
              <a:buNone/>
            </a:pPr>
            <a:r>
              <a:rPr lang="pl-PL" sz="4000" b="1" dirty="0" smtClean="0"/>
              <a:t>ZACHĘCAMY DO SKORZYSTANIA Z KORESPONDENCJI </a:t>
            </a:r>
          </a:p>
          <a:p>
            <a:pPr marL="0" indent="0" algn="ctr">
              <a:buNone/>
            </a:pPr>
            <a:r>
              <a:rPr lang="pl-PL" sz="4000" b="1" dirty="0" smtClean="0"/>
              <a:t> </a:t>
            </a:r>
            <a:r>
              <a:rPr lang="pl-PL" sz="4000" b="1" dirty="0" smtClean="0"/>
              <a:t>W DZIENNIKU VULCAN</a:t>
            </a:r>
            <a:r>
              <a:rPr lang="pl-PL" sz="4000" b="1" dirty="0" smtClean="0"/>
              <a:t> </a:t>
            </a:r>
            <a:endParaRPr lang="pl-PL" sz="4000" b="1" dirty="0"/>
          </a:p>
        </p:txBody>
      </p:sp>
    </p:spTree>
    <p:extLst>
      <p:ext uri="{BB962C8B-B14F-4D97-AF65-F5344CB8AC3E}">
        <p14:creationId xmlns:p14="http://schemas.microsoft.com/office/powerpoint/2010/main" xmlns="" val="178828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442</TotalTime>
  <Words>1218</Words>
  <Application>Microsoft Office PowerPoint</Application>
  <PresentationFormat>Pokaz na ekranie (4:3)</PresentationFormat>
  <Paragraphs>102</Paragraphs>
  <Slides>26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27" baseType="lpstr">
      <vt:lpstr>Motyw pakietu Office</vt:lpstr>
      <vt:lpstr>Slajd 1</vt:lpstr>
      <vt:lpstr>Egzamin ósmoklasisty</vt:lpstr>
      <vt:lpstr>WAŻNE</vt:lpstr>
      <vt:lpstr>Egzamin ósmoklasisty</vt:lpstr>
      <vt:lpstr>Ważne</vt:lpstr>
      <vt:lpstr>Egzamin ósmoklasisty</vt:lpstr>
      <vt:lpstr>Terminy egzaminu ósmoklasisty         w roku szkolnym 2026/2027</vt:lpstr>
      <vt:lpstr>Wyniki egzaminu</vt:lpstr>
      <vt:lpstr>Egzamin ósmoklasisty</vt:lpstr>
      <vt:lpstr>Ogólne zasady obowiązujące na egzaminie ósmoklasisty</vt:lpstr>
      <vt:lpstr>Ogólne zasady obowiązujące na egzaminie ósmoklasisty</vt:lpstr>
      <vt:lpstr>Ogólne zasady obowiązujące na egzaminie ósmoklasisty</vt:lpstr>
      <vt:lpstr>Ogólne zasady obowiązujące na egzaminie ósmoklasisty</vt:lpstr>
      <vt:lpstr>Ogólne zasady obowiązujące na egzaminie ósmoklasisty</vt:lpstr>
      <vt:lpstr>Uprawnieni do dostosowań warunków i form przeprowadzenia egzaminu ósmoklasisty są: </vt:lpstr>
      <vt:lpstr>Dostosowanie form egzaminu ósmoklasisty</vt:lpstr>
      <vt:lpstr>Dostosowanie warunków egzaminu ósmoklasisty</vt:lpstr>
      <vt:lpstr>Uczniowie uprawnieni do dostosowania</vt:lpstr>
      <vt:lpstr>Uczniowie uprawnieni do dostosowania</vt:lpstr>
      <vt:lpstr>Uczniowie uprawnieni do dostosowania</vt:lpstr>
      <vt:lpstr>Uczniowie uprawnieni do dostosowania</vt:lpstr>
      <vt:lpstr>Uczniowie uprawnieni do dostosowania</vt:lpstr>
      <vt:lpstr>Terminy złożenia dokumentacji niezbędnej do przyznania dostosowania</vt:lpstr>
      <vt:lpstr>Egzamin ósmoklasisty</vt:lpstr>
      <vt:lpstr>Uprawnienia laureatów i finalistów</vt:lpstr>
      <vt:lpstr>Dziękujemy za uwagę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Egzamin ósmoklasisty 2021</dc:title>
  <dc:creator>Igor</dc:creator>
  <cp:lastModifiedBy>zablo</cp:lastModifiedBy>
  <cp:revision>59</cp:revision>
  <dcterms:created xsi:type="dcterms:W3CDTF">2020-09-27T09:20:52Z</dcterms:created>
  <dcterms:modified xsi:type="dcterms:W3CDTF">2026-09-28T10:56:08Z</dcterms:modified>
</cp:coreProperties>
</file>